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embeddedFontLst>
    <p:embeddedFont>
      <p:font typeface="Century Gothic"/>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CenturyGothic-bold.fntdata"/><Relationship Id="rId16" Type="http://schemas.openxmlformats.org/officeDocument/2006/relationships/font" Target="fonts/CenturyGothic-regular.fntdata"/><Relationship Id="rId5" Type="http://schemas.openxmlformats.org/officeDocument/2006/relationships/slide" Target="slides/slide1.xml"/><Relationship Id="rId19" Type="http://schemas.openxmlformats.org/officeDocument/2006/relationships/font" Target="fonts/CenturyGothic-boldItalic.fntdata"/><Relationship Id="rId6" Type="http://schemas.openxmlformats.org/officeDocument/2006/relationships/slide" Target="slides/slide2.xml"/><Relationship Id="rId18" Type="http://schemas.openxmlformats.org/officeDocument/2006/relationships/font" Target="fonts/CenturyGothic-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a716189ef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a716189e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a716189ef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a716189e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4a716189e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a716189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a716189ef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a716189e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a716189ef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a716189e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a716189ef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a716189e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22" name="Shape 22"/>
        <p:cNvGrpSpPr/>
        <p:nvPr/>
      </p:nvGrpSpPr>
      <p:grpSpPr>
        <a:xfrm>
          <a:off x="0" y="0"/>
          <a:ext cx="0" cy="0"/>
          <a:chOff x="0" y="0"/>
          <a:chExt cx="0" cy="0"/>
        </a:xfrm>
      </p:grpSpPr>
      <p:grpSp>
        <p:nvGrpSpPr>
          <p:cNvPr id="23" name="Google Shape;23;p2"/>
          <p:cNvGrpSpPr/>
          <p:nvPr/>
        </p:nvGrpSpPr>
        <p:grpSpPr>
          <a:xfrm>
            <a:off x="0" y="0"/>
            <a:ext cx="12192000" cy="6858000"/>
            <a:chOff x="0" y="0"/>
            <a:chExt cx="12192000" cy="6858000"/>
          </a:xfrm>
        </p:grpSpPr>
        <p:sp>
          <p:nvSpPr>
            <p:cNvPr id="24" name="Google Shape;24;p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6" name="Google Shape;26;p2"/>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lstStyle>
            <a:lvl1pPr lvl="0" algn="l">
              <a:spcBef>
                <a:spcPts val="1000"/>
              </a:spcBef>
              <a:spcAft>
                <a:spcPts val="0"/>
              </a:spcAft>
              <a:buSzPts val="1440"/>
              <a:buNone/>
              <a:defRPr cap="none">
                <a:solidFill>
                  <a:srgbClr val="EE52A4"/>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28" name="Google Shape;28;p2"/>
          <p:cNvSpPr txBox="1"/>
          <p:nvPr>
            <p:ph idx="10" type="dt"/>
          </p:nvPr>
        </p:nvSpPr>
        <p:spPr>
          <a:xfrm rot="5400000">
            <a:off x="10158984" y="1792224"/>
            <a:ext cx="990599" cy="304799"/>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
          <p:cNvSpPr txBox="1"/>
          <p:nvPr>
            <p:ph idx="11" type="ftr"/>
          </p:nvPr>
        </p:nvSpPr>
        <p:spPr>
          <a:xfrm rot="5400000">
            <a:off x="8951976" y="3227832"/>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120" name="Shape 120"/>
        <p:cNvGrpSpPr/>
        <p:nvPr/>
      </p:nvGrpSpPr>
      <p:grpSpPr>
        <a:xfrm>
          <a:off x="0" y="0"/>
          <a:ext cx="0" cy="0"/>
          <a:chOff x="0" y="0"/>
          <a:chExt cx="0" cy="0"/>
        </a:xfrm>
      </p:grpSpPr>
      <p:grpSp>
        <p:nvGrpSpPr>
          <p:cNvPr id="121" name="Google Shape;121;p11"/>
          <p:cNvGrpSpPr/>
          <p:nvPr/>
        </p:nvGrpSpPr>
        <p:grpSpPr>
          <a:xfrm>
            <a:off x="0" y="0"/>
            <a:ext cx="12192000" cy="6858000"/>
            <a:chOff x="0" y="0"/>
            <a:chExt cx="12192000" cy="6858000"/>
          </a:xfrm>
        </p:grpSpPr>
        <p:sp>
          <p:nvSpPr>
            <p:cNvPr id="122" name="Google Shape;122;p1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0" name="Google Shape;130;p1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1" name="Google Shape;131;p11"/>
          <p:cNvSpPr txBox="1"/>
          <p:nvPr>
            <p:ph type="title"/>
          </p:nvPr>
        </p:nvSpPr>
        <p:spPr>
          <a:xfrm>
            <a:off x="1154954" y="4969927"/>
            <a:ext cx="8825659" cy="566738"/>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1"/>
          <p:cNvSpPr/>
          <p:nvPr>
            <p:ph idx="2" type="pic"/>
          </p:nvPr>
        </p:nvSpPr>
        <p:spPr>
          <a:xfrm>
            <a:off x="1154954" y="685800"/>
            <a:ext cx="8825659" cy="3429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133" name="Google Shape;133;p11"/>
          <p:cNvSpPr txBox="1"/>
          <p:nvPr>
            <p:ph idx="1" type="body"/>
          </p:nvPr>
        </p:nvSpPr>
        <p:spPr>
          <a:xfrm>
            <a:off x="1154954" y="5536665"/>
            <a:ext cx="8825658" cy="493712"/>
          </a:xfrm>
          <a:prstGeom prst="rect">
            <a:avLst/>
          </a:prstGeom>
          <a:noFill/>
          <a:ln>
            <a:noFill/>
          </a:ln>
        </p:spPr>
        <p:txBody>
          <a:bodyPr anchorCtr="0" anchor="t" bIns="45700" lIns="91425" spcFirstLastPara="1" rIns="91425" wrap="square" tIns="45700"/>
          <a:lstStyle>
            <a:lvl1pPr indent="-228600" lvl="0" marL="457200" algn="l">
              <a:spcBef>
                <a:spcPts val="1000"/>
              </a:spcBef>
              <a:spcAft>
                <a:spcPts val="0"/>
              </a:spcAft>
              <a:buSzPts val="960"/>
              <a:buNone/>
              <a:defRPr sz="12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34" name="Google Shape;134;p11"/>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showMasterSp="0">
  <p:cSld name="Title and Caption">
    <p:spTree>
      <p:nvGrpSpPr>
        <p:cNvPr id="138" name="Shape 138"/>
        <p:cNvGrpSpPr/>
        <p:nvPr/>
      </p:nvGrpSpPr>
      <p:grpSpPr>
        <a:xfrm>
          <a:off x="0" y="0"/>
          <a:ext cx="0" cy="0"/>
          <a:chOff x="0" y="0"/>
          <a:chExt cx="0" cy="0"/>
        </a:xfrm>
      </p:grpSpPr>
      <p:grpSp>
        <p:nvGrpSpPr>
          <p:cNvPr id="139" name="Google Shape;139;p12"/>
          <p:cNvGrpSpPr/>
          <p:nvPr/>
        </p:nvGrpSpPr>
        <p:grpSpPr>
          <a:xfrm>
            <a:off x="0" y="0"/>
            <a:ext cx="12192000" cy="6858000"/>
            <a:chOff x="0" y="0"/>
            <a:chExt cx="12192000" cy="6858000"/>
          </a:xfrm>
        </p:grpSpPr>
        <p:sp>
          <p:nvSpPr>
            <p:cNvPr id="140" name="Google Shape;140;p1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2"/>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2"/>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48" name="Google Shape;148;p1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9" name="Google Shape;149;p12"/>
          <p:cNvSpPr txBox="1"/>
          <p:nvPr>
            <p:ph type="title"/>
          </p:nvPr>
        </p:nvSpPr>
        <p:spPr>
          <a:xfrm>
            <a:off x="1148798" y="1063417"/>
            <a:ext cx="8831816" cy="1372986"/>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12"/>
          <p:cNvSpPr txBox="1"/>
          <p:nvPr>
            <p:ph idx="1" type="body"/>
          </p:nvPr>
        </p:nvSpPr>
        <p:spPr>
          <a:xfrm>
            <a:off x="1154954" y="3543300"/>
            <a:ext cx="8825659" cy="2476500"/>
          </a:xfrm>
          <a:prstGeom prst="rect">
            <a:avLst/>
          </a:prstGeom>
          <a:noFill/>
          <a:ln>
            <a:noFill/>
          </a:ln>
        </p:spPr>
        <p:txBody>
          <a:bodyPr anchorCtr="0" anchor="ctr" bIns="45700" lIns="91425" spcFirstLastPara="1" rIns="91425" wrap="square" tIns="45700"/>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51" name="Google Shape;151;p1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12"/>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1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showMasterSp="0">
  <p:cSld name="Quote with Caption">
    <p:spTree>
      <p:nvGrpSpPr>
        <p:cNvPr id="155" name="Shape 155"/>
        <p:cNvGrpSpPr/>
        <p:nvPr/>
      </p:nvGrpSpPr>
      <p:grpSpPr>
        <a:xfrm>
          <a:off x="0" y="0"/>
          <a:ext cx="0" cy="0"/>
          <a:chOff x="0" y="0"/>
          <a:chExt cx="0" cy="0"/>
        </a:xfrm>
      </p:grpSpPr>
      <p:grpSp>
        <p:nvGrpSpPr>
          <p:cNvPr id="156" name="Google Shape;156;p13"/>
          <p:cNvGrpSpPr/>
          <p:nvPr/>
        </p:nvGrpSpPr>
        <p:grpSpPr>
          <a:xfrm>
            <a:off x="0" y="0"/>
            <a:ext cx="12192000" cy="6858000"/>
            <a:chOff x="0" y="0"/>
            <a:chExt cx="12192000" cy="6858000"/>
          </a:xfrm>
        </p:grpSpPr>
        <p:sp>
          <p:nvSpPr>
            <p:cNvPr id="157" name="Google Shape;157;p1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5" name="Google Shape;165;p1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6" name="Google Shape;166;p13"/>
          <p:cNvSpPr txBox="1"/>
          <p:nvPr/>
        </p:nvSpPr>
        <p:spPr>
          <a:xfrm>
            <a:off x="881566" y="607336"/>
            <a:ext cx="801912" cy="156966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9600" u="none" cap="none" strike="noStrike">
                <a:solidFill>
                  <a:srgbClr val="EE52A4"/>
                </a:solidFill>
                <a:latin typeface="Arial"/>
                <a:ea typeface="Arial"/>
                <a:cs typeface="Arial"/>
                <a:sym typeface="Arial"/>
              </a:rPr>
              <a:t>“</a:t>
            </a:r>
            <a:endParaRPr/>
          </a:p>
        </p:txBody>
      </p:sp>
      <p:sp>
        <p:nvSpPr>
          <p:cNvPr id="167" name="Google Shape;167;p13"/>
          <p:cNvSpPr txBox="1"/>
          <p:nvPr/>
        </p:nvSpPr>
        <p:spPr>
          <a:xfrm>
            <a:off x="9884458" y="2613787"/>
            <a:ext cx="652763" cy="156966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9600" u="none" cap="none" strike="noStrike">
                <a:solidFill>
                  <a:srgbClr val="EE52A4"/>
                </a:solidFill>
                <a:latin typeface="Arial"/>
                <a:ea typeface="Arial"/>
                <a:cs typeface="Arial"/>
                <a:sym typeface="Arial"/>
              </a:rPr>
              <a:t>”</a:t>
            </a:r>
            <a:endParaRPr/>
          </a:p>
        </p:txBody>
      </p:sp>
      <p:sp>
        <p:nvSpPr>
          <p:cNvPr id="168" name="Google Shape;168;p13"/>
          <p:cNvSpPr txBox="1"/>
          <p:nvPr>
            <p:ph type="title"/>
          </p:nvPr>
        </p:nvSpPr>
        <p:spPr>
          <a:xfrm>
            <a:off x="1581878" y="982134"/>
            <a:ext cx="8453906" cy="2696632"/>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13"/>
          <p:cNvSpPr txBox="1"/>
          <p:nvPr>
            <p:ph idx="1" type="body"/>
          </p:nvPr>
        </p:nvSpPr>
        <p:spPr>
          <a:xfrm>
            <a:off x="1945945" y="3678766"/>
            <a:ext cx="7731219" cy="342174"/>
          </a:xfrm>
          <a:prstGeom prst="rect">
            <a:avLst/>
          </a:prstGeom>
          <a:noFill/>
          <a:ln>
            <a:noFill/>
          </a:ln>
        </p:spPr>
        <p:txBody>
          <a:bodyPr anchorCtr="0" anchor="t" bIns="45700" lIns="91425" spcFirstLastPara="1" rIns="91425" wrap="square" tIns="45700"/>
          <a:lstStyle>
            <a:lvl1pPr indent="-228600" lvl="0" marL="457200" algn="l">
              <a:spcBef>
                <a:spcPts val="1000"/>
              </a:spcBef>
              <a:spcAft>
                <a:spcPts val="0"/>
              </a:spcAft>
              <a:buSzPts val="1120"/>
              <a:buNone/>
              <a:defRPr b="0" i="0" sz="1400" cap="small">
                <a:solidFill>
                  <a:srgbClr val="EE52A4"/>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70" name="Google Shape;170;p13"/>
          <p:cNvSpPr txBox="1"/>
          <p:nvPr>
            <p:ph idx="2" type="body"/>
          </p:nvPr>
        </p:nvSpPr>
        <p:spPr>
          <a:xfrm>
            <a:off x="1154954" y="5029199"/>
            <a:ext cx="9244897" cy="997857"/>
          </a:xfrm>
          <a:prstGeom prst="rect">
            <a:avLst/>
          </a:prstGeom>
          <a:noFill/>
          <a:ln>
            <a:noFill/>
          </a:ln>
        </p:spPr>
        <p:txBody>
          <a:bodyPr anchorCtr="0" anchor="ctr" bIns="45700" lIns="91425" spcFirstLastPara="1" rIns="91425" wrap="square" tIns="45700"/>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71" name="Google Shape;171;p1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13"/>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1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showMasterSp="0">
  <p:cSld name="Name Card">
    <p:spTree>
      <p:nvGrpSpPr>
        <p:cNvPr id="175" name="Shape 175"/>
        <p:cNvGrpSpPr/>
        <p:nvPr/>
      </p:nvGrpSpPr>
      <p:grpSpPr>
        <a:xfrm>
          <a:off x="0" y="0"/>
          <a:ext cx="0" cy="0"/>
          <a:chOff x="0" y="0"/>
          <a:chExt cx="0" cy="0"/>
        </a:xfrm>
      </p:grpSpPr>
      <p:grpSp>
        <p:nvGrpSpPr>
          <p:cNvPr id="176" name="Google Shape;176;p14"/>
          <p:cNvGrpSpPr/>
          <p:nvPr/>
        </p:nvGrpSpPr>
        <p:grpSpPr>
          <a:xfrm>
            <a:off x="0" y="0"/>
            <a:ext cx="12192000" cy="6858000"/>
            <a:chOff x="0" y="0"/>
            <a:chExt cx="12192000" cy="6858000"/>
          </a:xfrm>
        </p:grpSpPr>
        <p:sp>
          <p:nvSpPr>
            <p:cNvPr id="177" name="Google Shape;177;p1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5" name="Google Shape;185;p1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6" name="Google Shape;186;p14"/>
          <p:cNvSpPr txBox="1"/>
          <p:nvPr>
            <p:ph type="title"/>
          </p:nvPr>
        </p:nvSpPr>
        <p:spPr>
          <a:xfrm>
            <a:off x="1154954" y="2370667"/>
            <a:ext cx="8825660" cy="1822514"/>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14"/>
          <p:cNvSpPr txBox="1"/>
          <p:nvPr>
            <p:ph idx="1" type="body"/>
          </p:nvPr>
        </p:nvSpPr>
        <p:spPr>
          <a:xfrm>
            <a:off x="1154954" y="5024967"/>
            <a:ext cx="8825659" cy="860400"/>
          </a:xfrm>
          <a:prstGeom prst="rect">
            <a:avLst/>
          </a:prstGeom>
          <a:noFill/>
          <a:ln>
            <a:noFill/>
          </a:ln>
        </p:spPr>
        <p:txBody>
          <a:bodyPr anchorCtr="0" anchor="t" bIns="45700" lIns="91425" spcFirstLastPara="1" rIns="91425" wrap="square" tIns="45700"/>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88" name="Google Shape;188;p1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14"/>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1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192" name="Shape 192"/>
        <p:cNvGrpSpPr/>
        <p:nvPr/>
      </p:nvGrpSpPr>
      <p:grpSpPr>
        <a:xfrm>
          <a:off x="0" y="0"/>
          <a:ext cx="0" cy="0"/>
          <a:chOff x="0" y="0"/>
          <a:chExt cx="0" cy="0"/>
        </a:xfrm>
      </p:grpSpPr>
      <p:sp>
        <p:nvSpPr>
          <p:cNvPr id="193" name="Google Shape;193;p15"/>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15"/>
          <p:cNvSpPr txBox="1"/>
          <p:nvPr>
            <p:ph idx="1" type="body"/>
          </p:nvPr>
        </p:nvSpPr>
        <p:spPr>
          <a:xfrm>
            <a:off x="1154954" y="2603502"/>
            <a:ext cx="3141878" cy="576262"/>
          </a:xfrm>
          <a:prstGeom prst="rect">
            <a:avLst/>
          </a:prstGeom>
          <a:noFill/>
          <a:ln>
            <a:noFill/>
          </a:ln>
        </p:spPr>
        <p:txBody>
          <a:bodyPr anchorCtr="0" anchor="b" bIns="45700" lIns="91425" spcFirstLastPara="1" rIns="91425" wrap="square" tIns="45700"/>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5" name="Google Shape;195;p15"/>
          <p:cNvSpPr txBox="1"/>
          <p:nvPr>
            <p:ph idx="2" type="body"/>
          </p:nvPr>
        </p:nvSpPr>
        <p:spPr>
          <a:xfrm>
            <a:off x="1154953" y="3179764"/>
            <a:ext cx="3141879" cy="2847293"/>
          </a:xfrm>
          <a:prstGeom prst="rect">
            <a:avLst/>
          </a:prstGeom>
          <a:noFill/>
          <a:ln>
            <a:noFill/>
          </a:ln>
        </p:spPr>
        <p:txBody>
          <a:bodyPr anchorCtr="0" anchor="t" bIns="45700" lIns="91425" spcFirstLastPara="1" rIns="91425" wrap="square" tIns="45700"/>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96" name="Google Shape;196;p15"/>
          <p:cNvSpPr txBox="1"/>
          <p:nvPr>
            <p:ph idx="3" type="body"/>
          </p:nvPr>
        </p:nvSpPr>
        <p:spPr>
          <a:xfrm>
            <a:off x="4512721" y="2603500"/>
            <a:ext cx="3147009" cy="576262"/>
          </a:xfrm>
          <a:prstGeom prst="rect">
            <a:avLst/>
          </a:prstGeom>
          <a:noFill/>
          <a:ln>
            <a:noFill/>
          </a:ln>
        </p:spPr>
        <p:txBody>
          <a:bodyPr anchorCtr="0" anchor="b" bIns="45700" lIns="91425" spcFirstLastPara="1" rIns="91425" wrap="square" tIns="45700"/>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7" name="Google Shape;197;p15"/>
          <p:cNvSpPr txBox="1"/>
          <p:nvPr>
            <p:ph idx="4" type="body"/>
          </p:nvPr>
        </p:nvSpPr>
        <p:spPr>
          <a:xfrm>
            <a:off x="4512721" y="3179763"/>
            <a:ext cx="3147009" cy="2847293"/>
          </a:xfrm>
          <a:prstGeom prst="rect">
            <a:avLst/>
          </a:prstGeom>
          <a:noFill/>
          <a:ln>
            <a:noFill/>
          </a:ln>
        </p:spPr>
        <p:txBody>
          <a:bodyPr anchorCtr="0" anchor="t" bIns="45700" lIns="91425" spcFirstLastPara="1" rIns="91425" wrap="square" tIns="45700"/>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98" name="Google Shape;198;p15"/>
          <p:cNvSpPr txBox="1"/>
          <p:nvPr>
            <p:ph idx="5" type="body"/>
          </p:nvPr>
        </p:nvSpPr>
        <p:spPr>
          <a:xfrm>
            <a:off x="7888135" y="2603501"/>
            <a:ext cx="3145730" cy="576262"/>
          </a:xfrm>
          <a:prstGeom prst="rect">
            <a:avLst/>
          </a:prstGeom>
          <a:noFill/>
          <a:ln>
            <a:noFill/>
          </a:ln>
        </p:spPr>
        <p:txBody>
          <a:bodyPr anchorCtr="0" anchor="b" bIns="45700" lIns="91425" spcFirstLastPara="1" rIns="91425" wrap="square" tIns="45700"/>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9" name="Google Shape;199;p15"/>
          <p:cNvSpPr txBox="1"/>
          <p:nvPr>
            <p:ph idx="6" type="body"/>
          </p:nvPr>
        </p:nvSpPr>
        <p:spPr>
          <a:xfrm>
            <a:off x="7888329" y="3179762"/>
            <a:ext cx="3145536" cy="2847293"/>
          </a:xfrm>
          <a:prstGeom prst="rect">
            <a:avLst/>
          </a:prstGeom>
          <a:noFill/>
          <a:ln>
            <a:noFill/>
          </a:ln>
        </p:spPr>
        <p:txBody>
          <a:bodyPr anchorCtr="0" anchor="t" bIns="45700" lIns="91425" spcFirstLastPara="1" rIns="91425" wrap="square" tIns="45700"/>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00" name="Google Shape;200;p15"/>
          <p:cNvCxnSpPr/>
          <p:nvPr/>
        </p:nvCxnSpPr>
        <p:spPr>
          <a:xfrm>
            <a:off x="440397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01" name="Google Shape;201;p15"/>
          <p:cNvCxnSpPr/>
          <p:nvPr/>
        </p:nvCxnSpPr>
        <p:spPr>
          <a:xfrm>
            <a:off x="777240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02" name="Google Shape;202;p1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1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 Column">
  <p:cSld name="3 Picture Column">
    <p:spTree>
      <p:nvGrpSpPr>
        <p:cNvPr id="205" name="Shape 205"/>
        <p:cNvGrpSpPr/>
        <p:nvPr/>
      </p:nvGrpSpPr>
      <p:grpSpPr>
        <a:xfrm>
          <a:off x="0" y="0"/>
          <a:ext cx="0" cy="0"/>
          <a:chOff x="0" y="0"/>
          <a:chExt cx="0" cy="0"/>
        </a:xfrm>
      </p:grpSpPr>
      <p:sp>
        <p:nvSpPr>
          <p:cNvPr id="206" name="Google Shape;206;p16"/>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16"/>
          <p:cNvSpPr txBox="1"/>
          <p:nvPr>
            <p:ph idx="1" type="body"/>
          </p:nvPr>
        </p:nvSpPr>
        <p:spPr>
          <a:xfrm>
            <a:off x="1154954" y="4532844"/>
            <a:ext cx="3050438" cy="576262"/>
          </a:xfrm>
          <a:prstGeom prst="rect">
            <a:avLst/>
          </a:prstGeom>
          <a:noFill/>
          <a:ln>
            <a:noFill/>
          </a:ln>
        </p:spPr>
        <p:txBody>
          <a:bodyPr anchorCtr="0" anchor="b" bIns="45700" lIns="91425" spcFirstLastPara="1" rIns="91425" wrap="square" tIns="45700"/>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8" name="Google Shape;208;p16"/>
          <p:cNvSpPr/>
          <p:nvPr>
            <p:ph idx="2" type="pic"/>
          </p:nvPr>
        </p:nvSpPr>
        <p:spPr>
          <a:xfrm>
            <a:off x="1334553"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209" name="Google Shape;209;p16"/>
          <p:cNvSpPr txBox="1"/>
          <p:nvPr>
            <p:ph idx="3" type="body"/>
          </p:nvPr>
        </p:nvSpPr>
        <p:spPr>
          <a:xfrm>
            <a:off x="1154954" y="5109106"/>
            <a:ext cx="3050438" cy="917952"/>
          </a:xfrm>
          <a:prstGeom prst="rect">
            <a:avLst/>
          </a:prstGeom>
          <a:noFill/>
          <a:ln>
            <a:noFill/>
          </a:ln>
        </p:spPr>
        <p:txBody>
          <a:bodyPr anchorCtr="0" anchor="t" bIns="45700" lIns="91425" spcFirstLastPara="1" rIns="91425" wrap="square" tIns="45700"/>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0" name="Google Shape;210;p16"/>
          <p:cNvSpPr txBox="1"/>
          <p:nvPr>
            <p:ph idx="4" type="body"/>
          </p:nvPr>
        </p:nvSpPr>
        <p:spPr>
          <a:xfrm>
            <a:off x="4568865" y="4532844"/>
            <a:ext cx="3050438" cy="576263"/>
          </a:xfrm>
          <a:prstGeom prst="rect">
            <a:avLst/>
          </a:prstGeom>
          <a:noFill/>
          <a:ln>
            <a:noFill/>
          </a:ln>
        </p:spPr>
        <p:txBody>
          <a:bodyPr anchorCtr="0" anchor="b" bIns="45700" lIns="91425" spcFirstLastPara="1" rIns="91425" wrap="square" tIns="45700"/>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1" name="Google Shape;211;p16"/>
          <p:cNvSpPr/>
          <p:nvPr>
            <p:ph idx="5" type="pic"/>
          </p:nvPr>
        </p:nvSpPr>
        <p:spPr>
          <a:xfrm>
            <a:off x="4748462" y="2603500"/>
            <a:ext cx="2691243" cy="159151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212" name="Google Shape;212;p16"/>
          <p:cNvSpPr txBox="1"/>
          <p:nvPr>
            <p:ph idx="6" type="body"/>
          </p:nvPr>
        </p:nvSpPr>
        <p:spPr>
          <a:xfrm>
            <a:off x="4570172" y="5109105"/>
            <a:ext cx="3050438" cy="917952"/>
          </a:xfrm>
          <a:prstGeom prst="rect">
            <a:avLst/>
          </a:prstGeom>
          <a:noFill/>
          <a:ln>
            <a:noFill/>
          </a:ln>
        </p:spPr>
        <p:txBody>
          <a:bodyPr anchorCtr="0" anchor="t" bIns="45700" lIns="91425" spcFirstLastPara="1" rIns="91425" wrap="square" tIns="45700"/>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3" name="Google Shape;213;p16"/>
          <p:cNvSpPr txBox="1"/>
          <p:nvPr>
            <p:ph idx="7" type="body"/>
          </p:nvPr>
        </p:nvSpPr>
        <p:spPr>
          <a:xfrm>
            <a:off x="7982775" y="4532845"/>
            <a:ext cx="3051095" cy="576262"/>
          </a:xfrm>
          <a:prstGeom prst="rect">
            <a:avLst/>
          </a:prstGeom>
          <a:noFill/>
          <a:ln>
            <a:noFill/>
          </a:ln>
        </p:spPr>
        <p:txBody>
          <a:bodyPr anchorCtr="0" anchor="b" bIns="45700" lIns="91425" spcFirstLastPara="1" rIns="91425" wrap="square" tIns="45700"/>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4" name="Google Shape;214;p16"/>
          <p:cNvSpPr/>
          <p:nvPr>
            <p:ph idx="8" type="pic"/>
          </p:nvPr>
        </p:nvSpPr>
        <p:spPr>
          <a:xfrm>
            <a:off x="8163031"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215" name="Google Shape;215;p16"/>
          <p:cNvSpPr txBox="1"/>
          <p:nvPr>
            <p:ph idx="9" type="body"/>
          </p:nvPr>
        </p:nvSpPr>
        <p:spPr>
          <a:xfrm>
            <a:off x="7982775" y="5109104"/>
            <a:ext cx="3051096" cy="917952"/>
          </a:xfrm>
          <a:prstGeom prst="rect">
            <a:avLst/>
          </a:prstGeom>
          <a:noFill/>
          <a:ln>
            <a:noFill/>
          </a:ln>
        </p:spPr>
        <p:txBody>
          <a:bodyPr anchorCtr="0" anchor="t" bIns="45700" lIns="91425" spcFirstLastPara="1" rIns="91425" wrap="square" tIns="45700"/>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16" name="Google Shape;216;p16"/>
          <p:cNvCxnSpPr/>
          <p:nvPr/>
        </p:nvCxnSpPr>
        <p:spPr>
          <a:xfrm>
            <a:off x="440583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17" name="Google Shape;217;p16"/>
          <p:cNvCxnSpPr/>
          <p:nvPr/>
        </p:nvCxnSpPr>
        <p:spPr>
          <a:xfrm>
            <a:off x="7797802"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18" name="Google Shape;218;p1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 name="Google Shape;219;p16"/>
          <p:cNvSpPr txBox="1"/>
          <p:nvPr>
            <p:ph idx="11" type="ftr"/>
          </p:nvPr>
        </p:nvSpPr>
        <p:spPr>
          <a:xfrm>
            <a:off x="561111" y="6391838"/>
            <a:ext cx="3644282"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21" name="Shape 221"/>
        <p:cNvGrpSpPr/>
        <p:nvPr/>
      </p:nvGrpSpPr>
      <p:grpSpPr>
        <a:xfrm>
          <a:off x="0" y="0"/>
          <a:ext cx="0" cy="0"/>
          <a:chOff x="0" y="0"/>
          <a:chExt cx="0" cy="0"/>
        </a:xfrm>
      </p:grpSpPr>
      <p:sp>
        <p:nvSpPr>
          <p:cNvPr id="222" name="Google Shape;222;p17"/>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17"/>
          <p:cNvSpPr txBox="1"/>
          <p:nvPr>
            <p:ph idx="1" type="body"/>
          </p:nvPr>
        </p:nvSpPr>
        <p:spPr>
          <a:xfrm rot="5400000">
            <a:off x="3859634" y="-101180"/>
            <a:ext cx="3416300" cy="8825659"/>
          </a:xfrm>
          <a:prstGeom prst="rect">
            <a:avLst/>
          </a:prstGeom>
          <a:noFill/>
          <a:ln>
            <a:noFill/>
          </a:ln>
        </p:spPr>
        <p:txBody>
          <a:bodyPr anchorCtr="0" anchor="t" bIns="45700" lIns="91425" spcFirstLastPara="1" rIns="91425" wrap="square" tIns="45700"/>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24" name="Google Shape;224;p17"/>
          <p:cNvSpPr txBox="1"/>
          <p:nvPr>
            <p:ph idx="10" type="dt"/>
          </p:nvPr>
        </p:nvSpPr>
        <p:spPr>
          <a:xfrm>
            <a:off x="10695439"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17"/>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227" name="Shape 227"/>
        <p:cNvGrpSpPr/>
        <p:nvPr/>
      </p:nvGrpSpPr>
      <p:grpSpPr>
        <a:xfrm>
          <a:off x="0" y="0"/>
          <a:ext cx="0" cy="0"/>
          <a:chOff x="0" y="0"/>
          <a:chExt cx="0" cy="0"/>
        </a:xfrm>
      </p:grpSpPr>
      <p:grpSp>
        <p:nvGrpSpPr>
          <p:cNvPr id="228" name="Google Shape;228;p18"/>
          <p:cNvGrpSpPr/>
          <p:nvPr/>
        </p:nvGrpSpPr>
        <p:grpSpPr>
          <a:xfrm>
            <a:off x="0" y="0"/>
            <a:ext cx="12192000" cy="6858000"/>
            <a:chOff x="0" y="0"/>
            <a:chExt cx="12192000" cy="6858000"/>
          </a:xfrm>
        </p:grpSpPr>
        <p:sp>
          <p:nvSpPr>
            <p:cNvPr id="229" name="Google Shape;229;p1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a:off x="414867" y="402165"/>
              <a:ext cx="6510866"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38" name="Google Shape;238;p1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39" name="Google Shape;239;p18"/>
          <p:cNvSpPr txBox="1"/>
          <p:nvPr>
            <p:ph type="title"/>
          </p:nvPr>
        </p:nvSpPr>
        <p:spPr>
          <a:xfrm rot="5400000">
            <a:off x="6915922" y="2947779"/>
            <a:ext cx="4748590" cy="1409965"/>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18"/>
          <p:cNvSpPr txBox="1"/>
          <p:nvPr>
            <p:ph idx="1" type="body"/>
          </p:nvPr>
        </p:nvSpPr>
        <p:spPr>
          <a:xfrm rot="5400000">
            <a:off x="1908671" y="524749"/>
            <a:ext cx="4748590" cy="6256025"/>
          </a:xfrm>
          <a:prstGeom prst="rect">
            <a:avLst/>
          </a:prstGeom>
          <a:noFill/>
          <a:ln>
            <a:noFill/>
          </a:ln>
        </p:spPr>
        <p:txBody>
          <a:bodyPr anchorCtr="0" anchor="t" bIns="45700" lIns="91425" spcFirstLastPara="1" rIns="91425" wrap="square" tIns="45700"/>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41" name="Google Shape;241;p18"/>
          <p:cNvSpPr txBox="1"/>
          <p:nvPr>
            <p:ph idx="10" type="dt"/>
          </p:nvPr>
        </p:nvSpPr>
        <p:spPr>
          <a:xfrm>
            <a:off x="10653104" y="6391838"/>
            <a:ext cx="992135"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1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 name="Google Shape;243;p1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2" name="Shape 32"/>
        <p:cNvGrpSpPr/>
        <p:nvPr/>
      </p:nvGrpSpPr>
      <p:grpSpPr>
        <a:xfrm>
          <a:off x="0" y="0"/>
          <a:ext cx="0" cy="0"/>
          <a:chOff x="0" y="0"/>
          <a:chExt cx="0" cy="0"/>
        </a:xfrm>
      </p:grpSpPr>
      <p:sp>
        <p:nvSpPr>
          <p:cNvPr id="33" name="Google Shape;33;p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5" name="Google Shape;35;p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38" name="Shape 38"/>
        <p:cNvGrpSpPr/>
        <p:nvPr/>
      </p:nvGrpSpPr>
      <p:grpSpPr>
        <a:xfrm>
          <a:off x="0" y="0"/>
          <a:ext cx="0" cy="0"/>
          <a:chOff x="0" y="0"/>
          <a:chExt cx="0" cy="0"/>
        </a:xfrm>
      </p:grpSpPr>
      <p:grpSp>
        <p:nvGrpSpPr>
          <p:cNvPr id="39" name="Google Shape;39;p4"/>
          <p:cNvGrpSpPr/>
          <p:nvPr/>
        </p:nvGrpSpPr>
        <p:grpSpPr>
          <a:xfrm>
            <a:off x="0" y="0"/>
            <a:ext cx="12192000" cy="6858000"/>
            <a:chOff x="0" y="0"/>
            <a:chExt cx="12192000" cy="6858000"/>
          </a:xfrm>
        </p:grpSpPr>
        <p:sp>
          <p:nvSpPr>
            <p:cNvPr id="40" name="Google Shape;40;p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7289800" y="402165"/>
              <a:ext cx="44788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48" name="Google Shape;48;p4"/>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0" name="Google Shape;50;p4"/>
          <p:cNvSpPr txBox="1"/>
          <p:nvPr>
            <p:ph type="title"/>
          </p:nvPr>
        </p:nvSpPr>
        <p:spPr>
          <a:xfrm>
            <a:off x="1154954" y="2677645"/>
            <a:ext cx="4351025" cy="2283824"/>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
          <p:cNvSpPr txBox="1"/>
          <p:nvPr>
            <p:ph idx="1" type="body"/>
          </p:nvPr>
        </p:nvSpPr>
        <p:spPr>
          <a:xfrm>
            <a:off x="6895559" y="2677644"/>
            <a:ext cx="3757545" cy="2283824"/>
          </a:xfrm>
          <a:prstGeom prst="rect">
            <a:avLst/>
          </a:prstGeom>
          <a:noFill/>
          <a:ln>
            <a:noFill/>
          </a:ln>
        </p:spPr>
        <p:txBody>
          <a:bodyPr anchorCtr="0" anchor="ctr" bIns="45700" lIns="91425" spcFirstLastPara="1" rIns="91425" wrap="square" tIns="45700"/>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52" name="Google Shape;52;p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6" name="Shape 56"/>
        <p:cNvGrpSpPr/>
        <p:nvPr/>
      </p:nvGrpSpPr>
      <p:grpSpPr>
        <a:xfrm>
          <a:off x="0" y="0"/>
          <a:ext cx="0" cy="0"/>
          <a:chOff x="0" y="0"/>
          <a:chExt cx="0" cy="0"/>
        </a:xfrm>
      </p:grpSpPr>
      <p:sp>
        <p:nvSpPr>
          <p:cNvPr id="57" name="Google Shape;57;p5"/>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5"/>
          <p:cNvSpPr txBox="1"/>
          <p:nvPr>
            <p:ph idx="1" type="body"/>
          </p:nvPr>
        </p:nvSpPr>
        <p:spPr>
          <a:xfrm>
            <a:off x="1154954" y="2603500"/>
            <a:ext cx="4825158" cy="3416301"/>
          </a:xfrm>
          <a:prstGeom prst="rect">
            <a:avLst/>
          </a:prstGeom>
          <a:noFill/>
          <a:ln>
            <a:noFill/>
          </a:ln>
        </p:spPr>
        <p:txBody>
          <a:bodyPr anchorCtr="0" anchor="t" bIns="45700" lIns="91425" spcFirstLastPara="1" rIns="91425" wrap="square" tIns="45700"/>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9" name="Google Shape;59;p5"/>
          <p:cNvSpPr txBox="1"/>
          <p:nvPr>
            <p:ph idx="2" type="body"/>
          </p:nvPr>
        </p:nvSpPr>
        <p:spPr>
          <a:xfrm>
            <a:off x="6208712" y="2603500"/>
            <a:ext cx="4825159" cy="3416300"/>
          </a:xfrm>
          <a:prstGeom prst="rect">
            <a:avLst/>
          </a:prstGeom>
          <a:noFill/>
          <a:ln>
            <a:noFill/>
          </a:ln>
        </p:spPr>
        <p:txBody>
          <a:bodyPr anchorCtr="0" anchor="t" bIns="45700" lIns="91425" spcFirstLastPara="1" rIns="91425" wrap="square" tIns="45700"/>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0" name="Google Shape;60;p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63" name="Shape 63"/>
        <p:cNvGrpSpPr/>
        <p:nvPr/>
      </p:nvGrpSpPr>
      <p:grpSpPr>
        <a:xfrm>
          <a:off x="0" y="0"/>
          <a:ext cx="0" cy="0"/>
          <a:chOff x="0" y="0"/>
          <a:chExt cx="0" cy="0"/>
        </a:xfrm>
      </p:grpSpPr>
      <p:sp>
        <p:nvSpPr>
          <p:cNvPr id="64" name="Google Shape;64;p6"/>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6"/>
          <p:cNvSpPr txBox="1"/>
          <p:nvPr>
            <p:ph idx="1" type="body"/>
          </p:nvPr>
        </p:nvSpPr>
        <p:spPr>
          <a:xfrm>
            <a:off x="1154954" y="2603500"/>
            <a:ext cx="4825157" cy="576262"/>
          </a:xfrm>
          <a:prstGeom prst="rect">
            <a:avLst/>
          </a:prstGeom>
          <a:noFill/>
          <a:ln>
            <a:noFill/>
          </a:ln>
        </p:spPr>
        <p:txBody>
          <a:bodyPr anchorCtr="0" anchor="b" bIns="45700" lIns="91425" spcFirstLastPara="1" rIns="91425" wrap="square" tIns="45700"/>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6" name="Google Shape;66;p6"/>
          <p:cNvSpPr txBox="1"/>
          <p:nvPr>
            <p:ph idx="2" type="body"/>
          </p:nvPr>
        </p:nvSpPr>
        <p:spPr>
          <a:xfrm>
            <a:off x="1154954" y="3179762"/>
            <a:ext cx="4825158" cy="2840039"/>
          </a:xfrm>
          <a:prstGeom prst="rect">
            <a:avLst/>
          </a:prstGeom>
          <a:noFill/>
          <a:ln>
            <a:noFill/>
          </a:ln>
        </p:spPr>
        <p:txBody>
          <a:bodyPr anchorCtr="0" anchor="t" bIns="45700" lIns="91425" spcFirstLastPara="1" rIns="91425" wrap="square" tIns="45700"/>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7" name="Google Shape;67;p6"/>
          <p:cNvSpPr txBox="1"/>
          <p:nvPr>
            <p:ph idx="3" type="body"/>
          </p:nvPr>
        </p:nvSpPr>
        <p:spPr>
          <a:xfrm>
            <a:off x="6208712" y="2603500"/>
            <a:ext cx="4825159" cy="576262"/>
          </a:xfrm>
          <a:prstGeom prst="rect">
            <a:avLst/>
          </a:prstGeom>
          <a:noFill/>
          <a:ln>
            <a:noFill/>
          </a:ln>
        </p:spPr>
        <p:txBody>
          <a:bodyPr anchorCtr="0" anchor="b" bIns="45700" lIns="91425" spcFirstLastPara="1" rIns="91425" wrap="square" tIns="45700"/>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8" name="Google Shape;68;p6"/>
          <p:cNvSpPr txBox="1"/>
          <p:nvPr>
            <p:ph idx="4" type="body"/>
          </p:nvPr>
        </p:nvSpPr>
        <p:spPr>
          <a:xfrm>
            <a:off x="6208712" y="3179762"/>
            <a:ext cx="4825159" cy="2840039"/>
          </a:xfrm>
          <a:prstGeom prst="rect">
            <a:avLst/>
          </a:prstGeom>
          <a:noFill/>
          <a:ln>
            <a:noFill/>
          </a:ln>
        </p:spPr>
        <p:txBody>
          <a:bodyPr anchorCtr="0" anchor="t" bIns="45700" lIns="91425" spcFirstLastPara="1" rIns="91425" wrap="square" tIns="45700"/>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69" name="Google Shape;69;p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2" name="Shape 72"/>
        <p:cNvGrpSpPr/>
        <p:nvPr/>
      </p:nvGrpSpPr>
      <p:grpSpPr>
        <a:xfrm>
          <a:off x="0" y="0"/>
          <a:ext cx="0" cy="0"/>
          <a:chOff x="0" y="0"/>
          <a:chExt cx="0" cy="0"/>
        </a:xfrm>
      </p:grpSpPr>
      <p:sp>
        <p:nvSpPr>
          <p:cNvPr id="73" name="Google Shape;73;p7"/>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7"/>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7"/>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77" name="Shape 77"/>
        <p:cNvGrpSpPr/>
        <p:nvPr/>
      </p:nvGrpSpPr>
      <p:grpSpPr>
        <a:xfrm>
          <a:off x="0" y="0"/>
          <a:ext cx="0" cy="0"/>
          <a:chOff x="0" y="0"/>
          <a:chExt cx="0" cy="0"/>
        </a:xfrm>
      </p:grpSpPr>
      <p:sp>
        <p:nvSpPr>
          <p:cNvPr id="78" name="Google Shape;78;p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82" name="Shape 82"/>
        <p:cNvGrpSpPr/>
        <p:nvPr/>
      </p:nvGrpSpPr>
      <p:grpSpPr>
        <a:xfrm>
          <a:off x="0" y="0"/>
          <a:ext cx="0" cy="0"/>
          <a:chOff x="0" y="0"/>
          <a:chExt cx="0" cy="0"/>
        </a:xfrm>
      </p:grpSpPr>
      <p:grpSp>
        <p:nvGrpSpPr>
          <p:cNvPr id="83" name="Google Shape;83;p9"/>
          <p:cNvGrpSpPr/>
          <p:nvPr/>
        </p:nvGrpSpPr>
        <p:grpSpPr>
          <a:xfrm>
            <a:off x="0" y="0"/>
            <a:ext cx="12192000" cy="6858000"/>
            <a:chOff x="0" y="0"/>
            <a:chExt cx="12192000" cy="6858000"/>
          </a:xfrm>
        </p:grpSpPr>
        <p:sp>
          <p:nvSpPr>
            <p:cNvPr id="84" name="Google Shape;84;p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9"/>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3" name="Google Shape;93;p9"/>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4" name="Google Shape;94;p9"/>
          <p:cNvSpPr txBox="1"/>
          <p:nvPr>
            <p:ph type="title"/>
          </p:nvPr>
        </p:nvSpPr>
        <p:spPr>
          <a:xfrm>
            <a:off x="1154955" y="1295400"/>
            <a:ext cx="2793158" cy="1600200"/>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9"/>
          <p:cNvSpPr txBox="1"/>
          <p:nvPr>
            <p:ph idx="1" type="body"/>
          </p:nvPr>
        </p:nvSpPr>
        <p:spPr>
          <a:xfrm>
            <a:off x="5781146" y="1447800"/>
            <a:ext cx="5190066" cy="4572000"/>
          </a:xfrm>
          <a:prstGeom prst="rect">
            <a:avLst/>
          </a:prstGeom>
          <a:noFill/>
          <a:ln>
            <a:noFill/>
          </a:ln>
        </p:spPr>
        <p:txBody>
          <a:bodyPr anchorCtr="0" anchor="ctr" bIns="45700" lIns="91425" spcFirstLastPara="1" rIns="91425" wrap="square" tIns="45700"/>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96" name="Google Shape;96;p9"/>
          <p:cNvSpPr txBox="1"/>
          <p:nvPr>
            <p:ph idx="2" type="body"/>
          </p:nvPr>
        </p:nvSpPr>
        <p:spPr>
          <a:xfrm>
            <a:off x="1154954" y="3129280"/>
            <a:ext cx="2793158" cy="2895599"/>
          </a:xfrm>
          <a:prstGeom prst="rect">
            <a:avLst/>
          </a:prstGeom>
          <a:noFill/>
          <a:ln>
            <a:noFill/>
          </a:ln>
        </p:spPr>
        <p:txBody>
          <a:bodyPr anchorCtr="0" anchor="t" bIns="45700" lIns="91425" spcFirstLastPara="1" rIns="91425" wrap="square" tIns="45700"/>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7" name="Google Shape;97;p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9"/>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101" name="Shape 101"/>
        <p:cNvGrpSpPr/>
        <p:nvPr/>
      </p:nvGrpSpPr>
      <p:grpSpPr>
        <a:xfrm>
          <a:off x="0" y="0"/>
          <a:ext cx="0" cy="0"/>
          <a:chOff x="0" y="0"/>
          <a:chExt cx="0" cy="0"/>
        </a:xfrm>
      </p:grpSpPr>
      <p:grpSp>
        <p:nvGrpSpPr>
          <p:cNvPr id="102" name="Google Shape;102;p10"/>
          <p:cNvGrpSpPr/>
          <p:nvPr/>
        </p:nvGrpSpPr>
        <p:grpSpPr>
          <a:xfrm>
            <a:off x="0" y="0"/>
            <a:ext cx="12192000" cy="6858000"/>
            <a:chOff x="0" y="0"/>
            <a:chExt cx="12192000" cy="6858000"/>
          </a:xfrm>
        </p:grpSpPr>
        <p:sp>
          <p:nvSpPr>
            <p:cNvPr id="103" name="Google Shape;103;p1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0"/>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0"/>
            <p:cNvSpPr/>
            <p:nvPr/>
          </p:nvSpPr>
          <p:spPr>
            <a:xfrm>
              <a:off x="6172200" y="402165"/>
              <a:ext cx="55964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0"/>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2" name="Google Shape;112;p10"/>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3" name="Google Shape;113;p10"/>
          <p:cNvSpPr txBox="1"/>
          <p:nvPr>
            <p:ph type="title"/>
          </p:nvPr>
        </p:nvSpPr>
        <p:spPr>
          <a:xfrm>
            <a:off x="1154955" y="1693333"/>
            <a:ext cx="3865134" cy="1735667"/>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0"/>
          <p:cNvSpPr/>
          <p:nvPr>
            <p:ph idx="2" type="pic"/>
          </p:nvPr>
        </p:nvSpPr>
        <p:spPr>
          <a:xfrm>
            <a:off x="6547870" y="1143000"/>
            <a:ext cx="3227193" cy="4572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115" name="Google Shape;115;p10"/>
          <p:cNvSpPr txBox="1"/>
          <p:nvPr>
            <p:ph idx="1" type="body"/>
          </p:nvPr>
        </p:nvSpPr>
        <p:spPr>
          <a:xfrm>
            <a:off x="1154954" y="3657600"/>
            <a:ext cx="3859212" cy="1371600"/>
          </a:xfrm>
          <a:prstGeom prst="rect">
            <a:avLst/>
          </a:prstGeom>
          <a:noFill/>
          <a:ln>
            <a:noFill/>
          </a:ln>
        </p:spPr>
        <p:txBody>
          <a:bodyPr anchorCtr="0" anchor="t" bIns="45700" lIns="91425" spcFirstLastPara="1" rIns="91425" wrap="square" tIns="45700"/>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6" name="Google Shape;116;p1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0"/>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grpSp>
        <p:nvGrpSpPr>
          <p:cNvPr id="6" name="Google Shape;6;p1"/>
          <p:cNvGrpSpPr/>
          <p:nvPr/>
        </p:nvGrpSpPr>
        <p:grpSpPr>
          <a:xfrm>
            <a:off x="0" y="0"/>
            <a:ext cx="12192000" cy="6858000"/>
            <a:chOff x="0" y="0"/>
            <a:chExt cx="12192000" cy="6858000"/>
          </a:xfrm>
        </p:grpSpPr>
        <p:sp>
          <p:nvSpPr>
            <p:cNvPr id="7" name="Google Shape;7;p1"/>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1"/>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7" name="Google Shape;17;p1"/>
          <p:cNvSpPr txBox="1"/>
          <p:nvPr>
            <p:ph idx="1" type="body"/>
          </p:nvPr>
        </p:nvSpPr>
        <p:spPr>
          <a:xfrm>
            <a:off x="1154954" y="2603500"/>
            <a:ext cx="8761413" cy="3416300"/>
          </a:xfrm>
          <a:prstGeom prst="rect">
            <a:avLst/>
          </a:prstGeom>
          <a:noFill/>
          <a:ln>
            <a:noFill/>
          </a:ln>
        </p:spPr>
        <p:txBody>
          <a:bodyPr anchorCtr="0" anchor="t" bIns="45700" lIns="91425" spcFirstLastPara="1" rIns="91425" wrap="square" tIns="45700"/>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8" name="Google Shape;18;p1"/>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9" name="Google Shape;19;p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0" name="Google Shape;20;p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19"/>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5400"/>
              <a:buFont typeface="Century Gothic"/>
              <a:buNone/>
            </a:pPr>
            <a:r>
              <a:rPr lang="en-US"/>
              <a:t>Week 2 Topics Presentation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28"/>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3D Painting Tools</a:t>
            </a:r>
            <a:endParaRPr/>
          </a:p>
        </p:txBody>
      </p:sp>
      <p:sp>
        <p:nvSpPr>
          <p:cNvPr id="311" name="Google Shape;311;p28"/>
          <p:cNvSpPr txBox="1"/>
          <p:nvPr>
            <p:ph idx="1" type="body"/>
          </p:nvPr>
        </p:nvSpPr>
        <p:spPr>
          <a:xfrm>
            <a:off x="1122854" y="2334825"/>
            <a:ext cx="8825700" cy="34164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Blender - 			(Free)</a:t>
            </a:r>
            <a:endParaRPr sz="1200">
              <a:solidFill>
                <a:schemeClr val="dk1"/>
              </a:solidFill>
              <a:latin typeface="Arial"/>
              <a:ea typeface="Arial"/>
              <a:cs typeface="Arial"/>
              <a:sym typeface="Arial"/>
            </a:endParaRPr>
          </a:p>
          <a:p>
            <a:pPr indent="0" lvl="0" marL="91440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Pros - </a:t>
            </a:r>
            <a:r>
              <a:rPr b="1" lang="en-US" sz="1200">
                <a:solidFill>
                  <a:schemeClr val="dk1"/>
                </a:solidFill>
                <a:latin typeface="Arial"/>
                <a:ea typeface="Arial"/>
                <a:cs typeface="Arial"/>
                <a:sym typeface="Arial"/>
              </a:rPr>
              <a:t>Free(Open source)</a:t>
            </a:r>
            <a:r>
              <a:rPr lang="en-US" sz="1200">
                <a:solidFill>
                  <a:schemeClr val="dk1"/>
                </a:solidFill>
                <a:latin typeface="Arial"/>
                <a:ea typeface="Arial"/>
                <a:cs typeface="Arial"/>
                <a:sym typeface="Arial"/>
              </a:rPr>
              <a:t>, Python extendable, </a:t>
            </a:r>
            <a:r>
              <a:rPr b="1" lang="en-US" sz="1200">
                <a:solidFill>
                  <a:schemeClr val="dk1"/>
                </a:solidFill>
                <a:latin typeface="Arial"/>
                <a:ea typeface="Arial"/>
                <a:cs typeface="Arial"/>
                <a:sym typeface="Arial"/>
              </a:rPr>
              <a:t>Powerful animation</a:t>
            </a:r>
            <a:r>
              <a:rPr lang="en-US" sz="1200">
                <a:solidFill>
                  <a:schemeClr val="dk1"/>
                </a:solidFill>
                <a:latin typeface="Arial"/>
                <a:ea typeface="Arial"/>
                <a:cs typeface="Arial"/>
                <a:sym typeface="Arial"/>
              </a:rPr>
              <a:t>, Wide import and export formats</a:t>
            </a:r>
            <a:endParaRPr sz="1200">
              <a:solidFill>
                <a:schemeClr val="dk1"/>
              </a:solidFill>
              <a:latin typeface="Arial"/>
              <a:ea typeface="Arial"/>
              <a:cs typeface="Arial"/>
              <a:sym typeface="Arial"/>
            </a:endParaRPr>
          </a:p>
          <a:p>
            <a:pPr indent="0" lvl="0" marL="91440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Cons - </a:t>
            </a:r>
            <a:r>
              <a:rPr b="1" lang="en-US" sz="1200">
                <a:solidFill>
                  <a:schemeClr val="dk1"/>
                </a:solidFill>
                <a:latin typeface="Arial"/>
                <a:ea typeface="Arial"/>
                <a:cs typeface="Arial"/>
                <a:sym typeface="Arial"/>
              </a:rPr>
              <a:t>Difficult learning curve</a:t>
            </a:r>
            <a:r>
              <a:rPr lang="en-US" sz="1200">
                <a:solidFill>
                  <a:schemeClr val="dk1"/>
                </a:solidFill>
                <a:latin typeface="Arial"/>
                <a:ea typeface="Arial"/>
                <a:cs typeface="Arial"/>
                <a:sym typeface="Arial"/>
              </a:rPr>
              <a:t>, tools not geared specifically for 3d painting</a:t>
            </a:r>
            <a:endParaRPr sz="1200">
              <a:solidFill>
                <a:schemeClr val="dk1"/>
              </a:solidFill>
              <a:latin typeface="Arial"/>
              <a:ea typeface="Arial"/>
              <a:cs typeface="Arial"/>
              <a:sym typeface="Arial"/>
            </a:endParaRPr>
          </a:p>
          <a:p>
            <a:pPr indent="0" lvl="0" marL="914400" rtl="0" algn="l">
              <a:lnSpc>
                <a:spcPct val="115000"/>
              </a:lnSpc>
              <a:spcBef>
                <a:spcPts val="0"/>
              </a:spcBef>
              <a:spcAft>
                <a:spcPts val="0"/>
              </a:spcAft>
              <a:buClr>
                <a:schemeClr val="dk1"/>
              </a:buClr>
              <a:buSzPts val="1100"/>
              <a:buFont typeface="Arial"/>
              <a:buNone/>
            </a:pPr>
            <a:r>
              <a:t/>
            </a:r>
            <a:endParaRPr sz="12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Substance painter - 		(150-590$)</a:t>
            </a:r>
            <a:endParaRPr sz="12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		Pros - </a:t>
            </a:r>
            <a:r>
              <a:rPr b="1" lang="en-US" sz="1200">
                <a:solidFill>
                  <a:schemeClr val="dk1"/>
                </a:solidFill>
                <a:latin typeface="Arial"/>
                <a:ea typeface="Arial"/>
                <a:cs typeface="Arial"/>
                <a:sym typeface="Arial"/>
              </a:rPr>
              <a:t>Allows painting in full 3D</a:t>
            </a:r>
            <a:r>
              <a:rPr lang="en-US" sz="1200">
                <a:solidFill>
                  <a:schemeClr val="dk1"/>
                </a:solidFill>
                <a:latin typeface="Arial"/>
                <a:ea typeface="Arial"/>
                <a:cs typeface="Arial"/>
                <a:sym typeface="Arial"/>
              </a:rPr>
              <a:t>, painting and procedural editing of textures</a:t>
            </a:r>
            <a:endParaRPr sz="12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		Cons -</a:t>
            </a:r>
            <a:r>
              <a:rPr b="1" lang="en-US" sz="1200">
                <a:solidFill>
                  <a:schemeClr val="dk1"/>
                </a:solidFill>
                <a:latin typeface="Arial"/>
                <a:ea typeface="Arial"/>
                <a:cs typeface="Arial"/>
                <a:sym typeface="Arial"/>
              </a:rPr>
              <a:t> Very expensive</a:t>
            </a:r>
            <a:r>
              <a:rPr lang="en-US" sz="1200">
                <a:solidFill>
                  <a:schemeClr val="dk1"/>
                </a:solidFill>
                <a:latin typeface="Arial"/>
                <a:ea typeface="Arial"/>
                <a:cs typeface="Arial"/>
                <a:sym typeface="Arial"/>
              </a:rPr>
              <a:t> and requires expensive graphics card</a:t>
            </a:r>
            <a:endParaRPr sz="12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Photoshop - 			(9.99$/month)</a:t>
            </a:r>
            <a:endParaRPr sz="1200">
              <a:solidFill>
                <a:schemeClr val="dk1"/>
              </a:solidFill>
              <a:latin typeface="Arial"/>
              <a:ea typeface="Arial"/>
              <a:cs typeface="Arial"/>
              <a:sym typeface="Arial"/>
            </a:endParaRPr>
          </a:p>
          <a:p>
            <a:pPr indent="0" lvl="0" marL="91440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Pros - </a:t>
            </a:r>
            <a:r>
              <a:rPr b="1" lang="en-US" sz="1200">
                <a:solidFill>
                  <a:schemeClr val="dk1"/>
                </a:solidFill>
                <a:latin typeface="Arial"/>
                <a:ea typeface="Arial"/>
                <a:cs typeface="Arial"/>
                <a:sym typeface="Arial"/>
              </a:rPr>
              <a:t>Mobile app available, lots of tutorials,</a:t>
            </a:r>
            <a:r>
              <a:rPr lang="en-US" sz="1200">
                <a:solidFill>
                  <a:schemeClr val="dk1"/>
                </a:solidFill>
                <a:latin typeface="Arial"/>
                <a:ea typeface="Arial"/>
                <a:cs typeface="Arial"/>
                <a:sym typeface="Arial"/>
              </a:rPr>
              <a:t> industry standard and has lots of plugins</a:t>
            </a:r>
            <a:endParaRPr sz="1200">
              <a:solidFill>
                <a:schemeClr val="dk1"/>
              </a:solidFill>
              <a:latin typeface="Arial"/>
              <a:ea typeface="Arial"/>
              <a:cs typeface="Arial"/>
              <a:sym typeface="Arial"/>
            </a:endParaRPr>
          </a:p>
          <a:p>
            <a:pPr indent="0" lvl="0" marL="91440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Cons - No free updates, expensive, learning takes time, </a:t>
            </a:r>
            <a:r>
              <a:rPr b="1" lang="en-US" sz="1200">
                <a:solidFill>
                  <a:schemeClr val="dk1"/>
                </a:solidFill>
                <a:latin typeface="Arial"/>
                <a:ea typeface="Arial"/>
                <a:cs typeface="Arial"/>
                <a:sym typeface="Arial"/>
              </a:rPr>
              <a:t>batch editing is not intuitive</a:t>
            </a:r>
            <a:endParaRPr b="1" sz="12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Mari - 				(599$/year)</a:t>
            </a:r>
            <a:endParaRPr sz="12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		Pros - </a:t>
            </a:r>
            <a:r>
              <a:rPr b="1" lang="en-US" sz="1200">
                <a:solidFill>
                  <a:schemeClr val="dk1"/>
                </a:solidFill>
                <a:latin typeface="Arial"/>
                <a:ea typeface="Arial"/>
                <a:cs typeface="Arial"/>
                <a:sym typeface="Arial"/>
              </a:rPr>
              <a:t>Great at handling large textures</a:t>
            </a:r>
            <a:endParaRPr b="1" sz="12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		Cons - </a:t>
            </a:r>
            <a:r>
              <a:rPr b="1" lang="en-US" sz="1200">
                <a:solidFill>
                  <a:schemeClr val="dk1"/>
                </a:solidFill>
                <a:latin typeface="Arial"/>
                <a:ea typeface="Arial"/>
                <a:cs typeface="Arial"/>
                <a:sym typeface="Arial"/>
              </a:rPr>
              <a:t>Not object oriented</a:t>
            </a:r>
            <a:r>
              <a:rPr lang="en-US" sz="1200">
                <a:solidFill>
                  <a:schemeClr val="dk1"/>
                </a:solidFill>
                <a:latin typeface="Arial"/>
                <a:ea typeface="Arial"/>
                <a:cs typeface="Arial"/>
                <a:sym typeface="Arial"/>
              </a:rPr>
              <a:t>, very expensive</a:t>
            </a:r>
            <a:endParaRPr sz="12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SelfCAD - 			(9.99$)</a:t>
            </a:r>
            <a:endParaRPr sz="12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		Pros - </a:t>
            </a:r>
            <a:r>
              <a:rPr b="1" lang="en-US" sz="1200">
                <a:solidFill>
                  <a:schemeClr val="dk1"/>
                </a:solidFill>
                <a:latin typeface="Arial"/>
                <a:ea typeface="Arial"/>
                <a:cs typeface="Arial"/>
                <a:sym typeface="Arial"/>
              </a:rPr>
              <a:t>Free for students and teachers,</a:t>
            </a:r>
            <a:r>
              <a:rPr lang="en-US" sz="1200">
                <a:solidFill>
                  <a:schemeClr val="dk1"/>
                </a:solidFill>
                <a:latin typeface="Arial"/>
                <a:ea typeface="Arial"/>
                <a:cs typeface="Arial"/>
                <a:sym typeface="Arial"/>
              </a:rPr>
              <a:t> good sculpting tools</a:t>
            </a:r>
            <a:endParaRPr sz="12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		Cons - </a:t>
            </a:r>
            <a:r>
              <a:rPr b="1" lang="en-US" sz="1200">
                <a:solidFill>
                  <a:schemeClr val="dk1"/>
                </a:solidFill>
                <a:latin typeface="Arial"/>
                <a:ea typeface="Arial"/>
                <a:cs typeface="Arial"/>
                <a:sym typeface="Arial"/>
              </a:rPr>
              <a:t>Not a good texturing software</a:t>
            </a:r>
            <a:endParaRPr b="1" sz="1200">
              <a:solidFill>
                <a:schemeClr val="dk1"/>
              </a:solidFill>
              <a:latin typeface="Arial"/>
              <a:ea typeface="Arial"/>
              <a:cs typeface="Arial"/>
              <a:sym typeface="Arial"/>
            </a:endParaRPr>
          </a:p>
          <a:p>
            <a:pPr indent="0" lvl="0" marL="0" rtl="0" algn="l">
              <a:spcBef>
                <a:spcPts val="10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29"/>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3D Painting Tools</a:t>
            </a:r>
            <a:endParaRPr/>
          </a:p>
        </p:txBody>
      </p:sp>
      <p:sp>
        <p:nvSpPr>
          <p:cNvPr id="317" name="Google Shape;317;p29"/>
          <p:cNvSpPr txBox="1"/>
          <p:nvPr>
            <p:ph idx="1" type="body"/>
          </p:nvPr>
        </p:nvSpPr>
        <p:spPr>
          <a:xfrm>
            <a:off x="1231704" y="2181250"/>
            <a:ext cx="8825700" cy="34164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ZBrush - 			(799$)</a:t>
            </a:r>
            <a:endParaRPr sz="1200">
              <a:solidFill>
                <a:schemeClr val="dk1"/>
              </a:solidFill>
              <a:latin typeface="Arial"/>
              <a:ea typeface="Arial"/>
              <a:cs typeface="Arial"/>
              <a:sym typeface="Arial"/>
            </a:endParaRPr>
          </a:p>
          <a:p>
            <a:pPr indent="0" lvl="0" marL="91440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Pros - Can easily simplify </a:t>
            </a:r>
            <a:r>
              <a:rPr b="1" lang="en-US" sz="1200">
                <a:solidFill>
                  <a:schemeClr val="dk1"/>
                </a:solidFill>
                <a:latin typeface="Arial"/>
                <a:ea typeface="Arial"/>
                <a:cs typeface="Arial"/>
                <a:sym typeface="Arial"/>
              </a:rPr>
              <a:t>mesh topology</a:t>
            </a:r>
            <a:r>
              <a:rPr lang="en-US" sz="1200">
                <a:solidFill>
                  <a:schemeClr val="dk1"/>
                </a:solidFill>
                <a:latin typeface="Arial"/>
                <a:ea typeface="Arial"/>
                <a:cs typeface="Arial"/>
                <a:sym typeface="Arial"/>
              </a:rPr>
              <a:t>, best for </a:t>
            </a:r>
            <a:r>
              <a:rPr b="1" lang="en-US" sz="1200">
                <a:solidFill>
                  <a:schemeClr val="dk1"/>
                </a:solidFill>
                <a:latin typeface="Arial"/>
                <a:ea typeface="Arial"/>
                <a:cs typeface="Arial"/>
                <a:sym typeface="Arial"/>
              </a:rPr>
              <a:t>hi-poly modelling</a:t>
            </a:r>
            <a:r>
              <a:rPr lang="en-US" sz="1200">
                <a:solidFill>
                  <a:schemeClr val="dk1"/>
                </a:solidFill>
                <a:latin typeface="Arial"/>
                <a:ea typeface="Arial"/>
                <a:cs typeface="Arial"/>
                <a:sym typeface="Arial"/>
              </a:rPr>
              <a:t>, best support, always evolving and innovating, industry standard</a:t>
            </a:r>
            <a:endParaRPr sz="1200">
              <a:solidFill>
                <a:schemeClr val="dk1"/>
              </a:solidFill>
              <a:latin typeface="Arial"/>
              <a:ea typeface="Arial"/>
              <a:cs typeface="Arial"/>
              <a:sym typeface="Arial"/>
            </a:endParaRPr>
          </a:p>
          <a:p>
            <a:pPr indent="0" lvl="0" marL="91440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Cons - Very expensive, </a:t>
            </a:r>
            <a:r>
              <a:rPr b="1" lang="en-US" sz="1200">
                <a:solidFill>
                  <a:schemeClr val="dk1"/>
                </a:solidFill>
                <a:latin typeface="Arial"/>
                <a:ea typeface="Arial"/>
                <a:cs typeface="Arial"/>
                <a:sym typeface="Arial"/>
              </a:rPr>
              <a:t>odd perspective view</a:t>
            </a:r>
            <a:r>
              <a:rPr lang="en-US" sz="1200">
                <a:solidFill>
                  <a:schemeClr val="dk1"/>
                </a:solidFill>
                <a:latin typeface="Arial"/>
                <a:ea typeface="Arial"/>
                <a:cs typeface="Arial"/>
                <a:sym typeface="Arial"/>
              </a:rPr>
              <a:t>, Non-user friendly UI</a:t>
            </a:r>
            <a:endParaRPr sz="12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Sculptris - 			(Free)</a:t>
            </a:r>
            <a:endParaRPr sz="12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		Pros - Free, allows </a:t>
            </a:r>
            <a:r>
              <a:rPr b="1" lang="en-US" sz="1200">
                <a:solidFill>
                  <a:schemeClr val="dk1"/>
                </a:solidFill>
                <a:latin typeface="Arial"/>
                <a:ea typeface="Arial"/>
                <a:cs typeface="Arial"/>
                <a:sym typeface="Arial"/>
              </a:rPr>
              <a:t>bump map painting</a:t>
            </a:r>
            <a:endParaRPr b="1" sz="1200">
              <a:solidFill>
                <a:schemeClr val="dk1"/>
              </a:solidFill>
              <a:latin typeface="Arial"/>
              <a:ea typeface="Arial"/>
              <a:cs typeface="Arial"/>
              <a:sym typeface="Arial"/>
            </a:endParaRPr>
          </a:p>
          <a:p>
            <a:pPr indent="0" lvl="0" marL="91440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Cons - Lack of tools,</a:t>
            </a:r>
            <a:r>
              <a:rPr b="1" lang="en-US" sz="1200">
                <a:solidFill>
                  <a:schemeClr val="dk1"/>
                </a:solidFill>
                <a:latin typeface="Arial"/>
                <a:ea typeface="Arial"/>
                <a:cs typeface="Arial"/>
                <a:sym typeface="Arial"/>
              </a:rPr>
              <a:t> importing 3D models is complicated,</a:t>
            </a:r>
            <a:r>
              <a:rPr lang="en-US" sz="1200">
                <a:solidFill>
                  <a:schemeClr val="dk1"/>
                </a:solidFill>
                <a:latin typeface="Arial"/>
                <a:ea typeface="Arial"/>
                <a:cs typeface="Arial"/>
                <a:sym typeface="Arial"/>
              </a:rPr>
              <a:t> </a:t>
            </a:r>
            <a:r>
              <a:rPr lang="en-US" sz="1200">
                <a:solidFill>
                  <a:srgbClr val="0D0D0D"/>
                </a:solidFill>
                <a:highlight>
                  <a:srgbClr val="FFFFFF"/>
                </a:highlight>
                <a:latin typeface="Arial"/>
                <a:ea typeface="Arial"/>
                <a:cs typeface="Arial"/>
                <a:sym typeface="Arial"/>
              </a:rPr>
              <a:t>Maximum of 2048x2048 texture size</a:t>
            </a:r>
            <a:endParaRPr sz="12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Armory Paint - 		(€19.00)</a:t>
            </a:r>
            <a:endParaRPr sz="1200">
              <a:solidFill>
                <a:schemeClr val="dk1"/>
              </a:solidFill>
              <a:latin typeface="Arial"/>
              <a:ea typeface="Arial"/>
              <a:cs typeface="Arial"/>
              <a:sym typeface="Arial"/>
            </a:endParaRPr>
          </a:p>
          <a:p>
            <a:pPr indent="0" lvl="0" marL="91440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Pros - Allows painting on multiple maps at once, </a:t>
            </a:r>
            <a:r>
              <a:rPr b="1" lang="en-US" sz="1200">
                <a:solidFill>
                  <a:schemeClr val="dk1"/>
                </a:solidFill>
                <a:latin typeface="Arial"/>
                <a:ea typeface="Arial"/>
                <a:cs typeface="Arial"/>
                <a:sym typeface="Arial"/>
              </a:rPr>
              <a:t>Node-based brushes</a:t>
            </a:r>
            <a:r>
              <a:rPr lang="en-US" sz="1200">
                <a:solidFill>
                  <a:schemeClr val="dk1"/>
                </a:solidFill>
                <a:latin typeface="Arial"/>
                <a:ea typeface="Arial"/>
                <a:cs typeface="Arial"/>
                <a:sym typeface="Arial"/>
              </a:rPr>
              <a:t>, Entirely GPU-Run</a:t>
            </a:r>
            <a:endParaRPr sz="1200">
              <a:solidFill>
                <a:schemeClr val="dk1"/>
              </a:solidFill>
              <a:latin typeface="Arial"/>
              <a:ea typeface="Arial"/>
              <a:cs typeface="Arial"/>
              <a:sym typeface="Arial"/>
            </a:endParaRPr>
          </a:p>
          <a:p>
            <a:pPr indent="0" lvl="0" marL="91440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Cons - No texture brushes, No projection on normals, </a:t>
            </a:r>
            <a:r>
              <a:rPr b="1" lang="en-US" sz="1200">
                <a:solidFill>
                  <a:schemeClr val="dk1"/>
                </a:solidFill>
                <a:latin typeface="Arial"/>
                <a:ea typeface="Arial"/>
                <a:cs typeface="Arial"/>
                <a:sym typeface="Arial"/>
              </a:rPr>
              <a:t>Still in BETA</a:t>
            </a:r>
            <a:endParaRPr b="1" sz="12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3D Coat - 			(99-599$)</a:t>
            </a:r>
            <a:endParaRPr sz="1200">
              <a:solidFill>
                <a:schemeClr val="dk1"/>
              </a:solidFill>
              <a:latin typeface="Arial"/>
              <a:ea typeface="Arial"/>
              <a:cs typeface="Arial"/>
              <a:sym typeface="Arial"/>
            </a:endParaRPr>
          </a:p>
          <a:p>
            <a:pPr indent="0" lvl="0" marL="91440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Pros - </a:t>
            </a:r>
            <a:r>
              <a:rPr b="1" lang="en-US" sz="1200">
                <a:solidFill>
                  <a:schemeClr val="dk1"/>
                </a:solidFill>
                <a:latin typeface="Arial"/>
                <a:ea typeface="Arial"/>
                <a:cs typeface="Arial"/>
                <a:sym typeface="Arial"/>
              </a:rPr>
              <a:t>Use of PBR materials</a:t>
            </a:r>
            <a:r>
              <a:rPr lang="en-US" sz="1200">
                <a:solidFill>
                  <a:schemeClr val="dk1"/>
                </a:solidFill>
                <a:latin typeface="Arial"/>
                <a:ea typeface="Arial"/>
                <a:cs typeface="Arial"/>
                <a:sym typeface="Arial"/>
              </a:rPr>
              <a:t>, allows</a:t>
            </a:r>
            <a:r>
              <a:rPr b="1" lang="en-US" sz="1200">
                <a:solidFill>
                  <a:schemeClr val="dk1"/>
                </a:solidFill>
                <a:latin typeface="Arial"/>
                <a:ea typeface="Arial"/>
                <a:cs typeface="Arial"/>
                <a:sym typeface="Arial"/>
              </a:rPr>
              <a:t> Voxel sculpting</a:t>
            </a:r>
            <a:r>
              <a:rPr lang="en-US" sz="1200">
                <a:solidFill>
                  <a:schemeClr val="dk1"/>
                </a:solidFill>
                <a:latin typeface="Arial"/>
                <a:ea typeface="Arial"/>
                <a:cs typeface="Arial"/>
                <a:sym typeface="Arial"/>
              </a:rPr>
              <a:t>, great for </a:t>
            </a:r>
            <a:r>
              <a:rPr b="1" lang="en-US" sz="1200">
                <a:solidFill>
                  <a:schemeClr val="dk1"/>
                </a:solidFill>
                <a:latin typeface="Arial"/>
                <a:ea typeface="Arial"/>
                <a:cs typeface="Arial"/>
                <a:sym typeface="Arial"/>
              </a:rPr>
              <a:t>retopology</a:t>
            </a:r>
            <a:r>
              <a:rPr lang="en-US" sz="1200">
                <a:solidFill>
                  <a:schemeClr val="dk1"/>
                </a:solidFill>
                <a:latin typeface="Arial"/>
                <a:ea typeface="Arial"/>
                <a:cs typeface="Arial"/>
                <a:sym typeface="Arial"/>
              </a:rPr>
              <a:t>, used for </a:t>
            </a:r>
            <a:r>
              <a:rPr b="1" lang="en-US" sz="1200">
                <a:solidFill>
                  <a:schemeClr val="dk1"/>
                </a:solidFill>
                <a:latin typeface="Arial"/>
                <a:ea typeface="Arial"/>
                <a:cs typeface="Arial"/>
                <a:sym typeface="Arial"/>
              </a:rPr>
              <a:t>hand painted textures</a:t>
            </a:r>
            <a:r>
              <a:rPr lang="en-US" sz="1200">
                <a:solidFill>
                  <a:schemeClr val="dk1"/>
                </a:solidFill>
                <a:latin typeface="Arial"/>
                <a:ea typeface="Arial"/>
                <a:cs typeface="Arial"/>
                <a:sym typeface="Arial"/>
              </a:rPr>
              <a:t>, linkable to other apps</a:t>
            </a:r>
            <a:endParaRPr sz="1200">
              <a:solidFill>
                <a:schemeClr val="dk1"/>
              </a:solidFill>
              <a:latin typeface="Arial"/>
              <a:ea typeface="Arial"/>
              <a:cs typeface="Arial"/>
              <a:sym typeface="Arial"/>
            </a:endParaRPr>
          </a:p>
          <a:p>
            <a:pPr indent="0" lvl="0" marL="91440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Cons - </a:t>
            </a:r>
            <a:r>
              <a:rPr b="1" lang="en-US" sz="1200">
                <a:solidFill>
                  <a:schemeClr val="dk1"/>
                </a:solidFill>
                <a:latin typeface="Arial"/>
                <a:ea typeface="Arial"/>
                <a:cs typeface="Arial"/>
                <a:sym typeface="Arial"/>
              </a:rPr>
              <a:t>Affordable version allows only 7 layers,</a:t>
            </a:r>
            <a:r>
              <a:rPr lang="en-US" sz="1200">
                <a:solidFill>
                  <a:schemeClr val="dk1"/>
                </a:solidFill>
                <a:latin typeface="Arial"/>
                <a:ea typeface="Arial"/>
                <a:cs typeface="Arial"/>
                <a:sym typeface="Arial"/>
              </a:rPr>
              <a:t> requires more computer power</a:t>
            </a:r>
            <a:endParaRPr sz="12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PaintCube - 			(7$/month)</a:t>
            </a:r>
            <a:endParaRPr sz="12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		Pros -</a:t>
            </a:r>
            <a:r>
              <a:rPr b="1" lang="en-US" sz="1200">
                <a:solidFill>
                  <a:schemeClr val="dk1"/>
                </a:solidFill>
                <a:latin typeface="Arial"/>
                <a:ea typeface="Arial"/>
                <a:cs typeface="Arial"/>
                <a:sym typeface="Arial"/>
              </a:rPr>
              <a:t> Accessible on web, supports layers</a:t>
            </a:r>
            <a:endParaRPr b="1" sz="12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		Cons - </a:t>
            </a:r>
            <a:r>
              <a:rPr b="1" lang="en-US" sz="1200">
                <a:solidFill>
                  <a:schemeClr val="dk1"/>
                </a:solidFill>
                <a:latin typeface="Arial"/>
                <a:ea typeface="Arial"/>
                <a:cs typeface="Arial"/>
                <a:sym typeface="Arial"/>
              </a:rPr>
              <a:t>Still in BETA</a:t>
            </a:r>
            <a:endParaRPr b="1" sz="12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Mudbox - 			(15-100$)</a:t>
            </a:r>
            <a:endParaRPr sz="1200">
              <a:solidFill>
                <a:schemeClr val="dk1"/>
              </a:solidFill>
              <a:latin typeface="Arial"/>
              <a:ea typeface="Arial"/>
              <a:cs typeface="Arial"/>
              <a:sym typeface="Arial"/>
            </a:endParaRPr>
          </a:p>
          <a:p>
            <a:pPr indent="0" lvl="0" marL="91440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Pros - Easy to use, Unlimited 8k layers, Artist friendly tools, True 3D and </a:t>
            </a:r>
            <a:r>
              <a:rPr b="1" lang="en-US" sz="1200">
                <a:solidFill>
                  <a:schemeClr val="dk1"/>
                </a:solidFill>
                <a:latin typeface="Arial"/>
                <a:ea typeface="Arial"/>
                <a:cs typeface="Arial"/>
                <a:sym typeface="Arial"/>
              </a:rPr>
              <a:t>projective painting</a:t>
            </a:r>
            <a:r>
              <a:rPr lang="en-US" sz="1200">
                <a:solidFill>
                  <a:schemeClr val="dk1"/>
                </a:solidFill>
                <a:latin typeface="Arial"/>
                <a:ea typeface="Arial"/>
                <a:cs typeface="Arial"/>
                <a:sym typeface="Arial"/>
              </a:rPr>
              <a:t>, </a:t>
            </a:r>
            <a:r>
              <a:rPr b="1" lang="en-US" sz="1200">
                <a:solidFill>
                  <a:schemeClr val="dk1"/>
                </a:solidFill>
                <a:latin typeface="Arial"/>
                <a:ea typeface="Arial"/>
                <a:cs typeface="Arial"/>
                <a:sym typeface="Arial"/>
              </a:rPr>
              <a:t>Supports UV-less PTEX painting</a:t>
            </a:r>
            <a:endParaRPr b="1" sz="1200">
              <a:solidFill>
                <a:schemeClr val="dk1"/>
              </a:solidFill>
              <a:latin typeface="Arial"/>
              <a:ea typeface="Arial"/>
              <a:cs typeface="Arial"/>
              <a:sym typeface="Arial"/>
            </a:endParaRPr>
          </a:p>
          <a:p>
            <a:pPr indent="0" lvl="0" marL="914400" rtl="0" algn="l">
              <a:lnSpc>
                <a:spcPct val="115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Cons - </a:t>
            </a:r>
            <a:r>
              <a:rPr b="1" lang="en-US" sz="1200">
                <a:solidFill>
                  <a:schemeClr val="dk1"/>
                </a:solidFill>
                <a:latin typeface="Arial"/>
                <a:ea typeface="Arial"/>
                <a:cs typeface="Arial"/>
                <a:sym typeface="Arial"/>
              </a:rPr>
              <a:t>Requires more computing power</a:t>
            </a:r>
            <a:endParaRPr b="1" sz="1200">
              <a:solidFill>
                <a:schemeClr val="dk1"/>
              </a:solidFill>
              <a:latin typeface="Arial"/>
              <a:ea typeface="Arial"/>
              <a:cs typeface="Arial"/>
              <a:sym typeface="Arial"/>
            </a:endParaRPr>
          </a:p>
          <a:p>
            <a:pPr indent="0" lvl="0" marL="0" rtl="0" algn="l">
              <a:spcBef>
                <a:spcPts val="10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20"/>
          <p:cNvSpPr txBox="1"/>
          <p:nvPr>
            <p:ph type="title"/>
          </p:nvPr>
        </p:nvSpPr>
        <p:spPr>
          <a:xfrm>
            <a:off x="1154954" y="973668"/>
            <a:ext cx="8940768"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Available IDEs and Stores for publishing</a:t>
            </a:r>
            <a:endParaRPr/>
          </a:p>
        </p:txBody>
      </p:sp>
      <p:sp>
        <p:nvSpPr>
          <p:cNvPr id="255" name="Google Shape;255;p20"/>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SzPts val="1224"/>
              <a:buNone/>
            </a:pPr>
            <a:r>
              <a:rPr b="1" lang="en-US" sz="1530"/>
              <a:t>IDEs:</a:t>
            </a:r>
            <a:endParaRPr/>
          </a:p>
          <a:p>
            <a:pPr indent="0" lvl="0" marL="0" rtl="0" algn="l">
              <a:lnSpc>
                <a:spcPct val="80000"/>
              </a:lnSpc>
              <a:spcBef>
                <a:spcPts val="1000"/>
              </a:spcBef>
              <a:spcAft>
                <a:spcPts val="0"/>
              </a:spcAft>
              <a:buSzPts val="1224"/>
              <a:buNone/>
            </a:pPr>
            <a:r>
              <a:rPr lang="en-US" sz="1530"/>
              <a:t>	</a:t>
            </a:r>
            <a:r>
              <a:rPr b="1" lang="en-US" sz="1530"/>
              <a:t>Android:</a:t>
            </a:r>
            <a:r>
              <a:rPr lang="en-US" sz="1530"/>
              <a:t> 	Android Studio, Visual Studio – Xamarin, Unreal Engine, 	PhoneGap, 	Corona, 	CppDroid, AIDE, IntelliJ IDEA.</a:t>
            </a:r>
            <a:endParaRPr/>
          </a:p>
          <a:p>
            <a:pPr indent="0" lvl="0" marL="0" rtl="0" algn="l">
              <a:lnSpc>
                <a:spcPct val="80000"/>
              </a:lnSpc>
              <a:spcBef>
                <a:spcPts val="1000"/>
              </a:spcBef>
              <a:spcAft>
                <a:spcPts val="0"/>
              </a:spcAft>
              <a:buSzPts val="1224"/>
              <a:buNone/>
            </a:pPr>
            <a:r>
              <a:rPr lang="en-US" sz="1530"/>
              <a:t> 	</a:t>
            </a:r>
            <a:r>
              <a:rPr b="1" lang="en-US" sz="1530"/>
              <a:t>iOS:</a:t>
            </a:r>
            <a:r>
              <a:rPr lang="en-US" sz="1530"/>
              <a:t> 	Xcode, Swift and Appcode</a:t>
            </a:r>
            <a:endParaRPr/>
          </a:p>
          <a:p>
            <a:pPr indent="0" lvl="0" marL="0" rtl="0" algn="l">
              <a:lnSpc>
                <a:spcPct val="80000"/>
              </a:lnSpc>
              <a:spcBef>
                <a:spcPts val="1000"/>
              </a:spcBef>
              <a:spcAft>
                <a:spcPts val="0"/>
              </a:spcAft>
              <a:buSzPts val="1224"/>
              <a:buNone/>
            </a:pPr>
            <a:r>
              <a:rPr lang="en-US" sz="1530"/>
              <a:t>	(Swift: Swift is a general-purpose, multi-paradigm, compiled 	programming language 	developed by Apple Inc. for iOS, macOS, 	watchOS, tvOS, Linux and z/OS. Xcode is I	DE, Swift is language)</a:t>
            </a:r>
            <a:endParaRPr/>
          </a:p>
          <a:p>
            <a:pPr indent="0" lvl="0" marL="0" rtl="0" algn="l">
              <a:lnSpc>
                <a:spcPct val="80000"/>
              </a:lnSpc>
              <a:spcBef>
                <a:spcPts val="1000"/>
              </a:spcBef>
              <a:spcAft>
                <a:spcPts val="0"/>
              </a:spcAft>
              <a:buSzPts val="1224"/>
              <a:buNone/>
            </a:pPr>
            <a:r>
              <a:rPr lang="en-US" sz="1530"/>
              <a:t> 	</a:t>
            </a:r>
            <a:r>
              <a:rPr b="1" lang="en-US" sz="1530"/>
              <a:t>Windows:</a:t>
            </a:r>
            <a:r>
              <a:rPr lang="en-US" sz="1530"/>
              <a:t> 	Visual Studio</a:t>
            </a:r>
            <a:endParaRPr/>
          </a:p>
          <a:p>
            <a:pPr indent="0" lvl="0" marL="0" rtl="0" algn="l">
              <a:lnSpc>
                <a:spcPct val="80000"/>
              </a:lnSpc>
              <a:spcBef>
                <a:spcPts val="1000"/>
              </a:spcBef>
              <a:spcAft>
                <a:spcPts val="0"/>
              </a:spcAft>
              <a:buSzPts val="1224"/>
              <a:buNone/>
            </a:pPr>
            <a:r>
              <a:rPr b="1" lang="en-US" sz="1530"/>
              <a:t>Stores:</a:t>
            </a:r>
            <a:endParaRPr/>
          </a:p>
          <a:p>
            <a:pPr indent="0" lvl="0" marL="0" rtl="0" algn="l">
              <a:lnSpc>
                <a:spcPct val="80000"/>
              </a:lnSpc>
              <a:spcBef>
                <a:spcPts val="1000"/>
              </a:spcBef>
              <a:spcAft>
                <a:spcPts val="0"/>
              </a:spcAft>
              <a:buSzPts val="1224"/>
              <a:buNone/>
            </a:pPr>
            <a:r>
              <a:rPr lang="en-US" sz="1530"/>
              <a:t>	</a:t>
            </a:r>
            <a:r>
              <a:rPr b="1" lang="en-US" sz="1530"/>
              <a:t>Android:  </a:t>
            </a:r>
            <a:r>
              <a:rPr lang="en-US" sz="1530"/>
              <a:t>Play store, Amazon Appstore, Mobogenie, 1Mobile, SlideME</a:t>
            </a:r>
            <a:endParaRPr/>
          </a:p>
          <a:p>
            <a:pPr indent="0" lvl="0" marL="0" rtl="0" algn="l">
              <a:lnSpc>
                <a:spcPct val="80000"/>
              </a:lnSpc>
              <a:spcBef>
                <a:spcPts val="1000"/>
              </a:spcBef>
              <a:spcAft>
                <a:spcPts val="0"/>
              </a:spcAft>
              <a:buSzPts val="1224"/>
              <a:buNone/>
            </a:pPr>
            <a:r>
              <a:rPr lang="en-US" sz="1530"/>
              <a:t>	</a:t>
            </a:r>
            <a:r>
              <a:rPr b="1" lang="en-US" sz="1530"/>
              <a:t>iOS: </a:t>
            </a:r>
            <a:r>
              <a:rPr lang="en-US" sz="1530"/>
              <a:t>Apple store</a:t>
            </a:r>
            <a:endParaRPr/>
          </a:p>
          <a:p>
            <a:pPr indent="0" lvl="0" marL="0" rtl="0" algn="l">
              <a:lnSpc>
                <a:spcPct val="80000"/>
              </a:lnSpc>
              <a:spcBef>
                <a:spcPts val="1000"/>
              </a:spcBef>
              <a:spcAft>
                <a:spcPts val="0"/>
              </a:spcAft>
              <a:buSzPts val="1224"/>
              <a:buNone/>
            </a:pPr>
            <a:r>
              <a:rPr lang="en-US" sz="1530"/>
              <a:t>	</a:t>
            </a:r>
            <a:r>
              <a:rPr b="1" lang="en-US" sz="1530"/>
              <a:t>Windows: </a:t>
            </a:r>
            <a:r>
              <a:rPr lang="en-US" sz="1530"/>
              <a:t>Windows store</a:t>
            </a:r>
            <a:endParaRPr/>
          </a:p>
          <a:p>
            <a:pPr indent="0" lvl="0" marL="0" rtl="0" algn="l">
              <a:lnSpc>
                <a:spcPct val="80000"/>
              </a:lnSpc>
              <a:spcBef>
                <a:spcPts val="1000"/>
              </a:spcBef>
              <a:spcAft>
                <a:spcPts val="0"/>
              </a:spcAft>
              <a:buSzPts val="1224"/>
              <a:buNone/>
            </a:pPr>
            <a:r>
              <a:t/>
            </a:r>
            <a:endParaRPr sz="1530"/>
          </a:p>
          <a:p>
            <a:pPr indent="0" lvl="0" marL="0" rtl="0" algn="l">
              <a:lnSpc>
                <a:spcPct val="80000"/>
              </a:lnSpc>
              <a:spcBef>
                <a:spcPts val="1000"/>
              </a:spcBef>
              <a:spcAft>
                <a:spcPts val="0"/>
              </a:spcAft>
              <a:buSzPts val="1224"/>
              <a:buNone/>
            </a:pPr>
            <a:r>
              <a:t/>
            </a:r>
            <a:endParaRPr sz="153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pic>
        <p:nvPicPr>
          <p:cNvPr id="260" name="Google Shape;260;p21"/>
          <p:cNvPicPr preferRelativeResize="0"/>
          <p:nvPr/>
        </p:nvPicPr>
        <p:blipFill>
          <a:blip r:embed="rId3">
            <a:alphaModFix/>
          </a:blip>
          <a:stretch>
            <a:fillRect/>
          </a:stretch>
        </p:blipFill>
        <p:spPr>
          <a:xfrm>
            <a:off x="8371326" y="4539575"/>
            <a:ext cx="2537251" cy="2021875"/>
          </a:xfrm>
          <a:prstGeom prst="rect">
            <a:avLst/>
          </a:prstGeom>
          <a:noFill/>
          <a:ln>
            <a:noFill/>
          </a:ln>
        </p:spPr>
      </p:pic>
      <p:pic>
        <p:nvPicPr>
          <p:cNvPr id="261" name="Google Shape;261;p21"/>
          <p:cNvPicPr preferRelativeResize="0"/>
          <p:nvPr/>
        </p:nvPicPr>
        <p:blipFill>
          <a:blip r:embed="rId4">
            <a:alphaModFix/>
          </a:blip>
          <a:stretch>
            <a:fillRect/>
          </a:stretch>
        </p:blipFill>
        <p:spPr>
          <a:xfrm>
            <a:off x="4004775" y="4787635"/>
            <a:ext cx="3531651" cy="1845300"/>
          </a:xfrm>
          <a:prstGeom prst="rect">
            <a:avLst/>
          </a:prstGeom>
          <a:noFill/>
          <a:ln>
            <a:noFill/>
          </a:ln>
        </p:spPr>
      </p:pic>
      <p:sp>
        <p:nvSpPr>
          <p:cNvPr id="262" name="Google Shape;262;p21"/>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Offline Databases</a:t>
            </a:r>
            <a:endParaRPr/>
          </a:p>
        </p:txBody>
      </p:sp>
      <p:sp>
        <p:nvSpPr>
          <p:cNvPr id="263" name="Google Shape;263;p21"/>
          <p:cNvSpPr txBox="1"/>
          <p:nvPr>
            <p:ph idx="1" type="body"/>
          </p:nvPr>
        </p:nvSpPr>
        <p:spPr>
          <a:xfrm>
            <a:off x="1122817" y="2309225"/>
            <a:ext cx="8825700" cy="341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40"/>
              <a:buNone/>
            </a:pPr>
            <a:r>
              <a:rPr lang="en-US"/>
              <a:t>Offline databases are used to store information/ store copies of remote databases inside the device itself for modification when the device is disconnected.</a:t>
            </a:r>
            <a:endParaRPr/>
          </a:p>
          <a:p>
            <a:pPr indent="0" lvl="0" marL="0" rtl="0" algn="l">
              <a:spcBef>
                <a:spcPts val="1000"/>
              </a:spcBef>
              <a:spcAft>
                <a:spcPts val="0"/>
              </a:spcAft>
              <a:buSzPts val="1440"/>
              <a:buNone/>
            </a:pPr>
            <a:r>
              <a:rPr lang="en-US"/>
              <a:t>Later when connection is established it can be synced with the online one.</a:t>
            </a:r>
            <a:endParaRPr/>
          </a:p>
          <a:p>
            <a:pPr indent="0" lvl="0" marL="0" rtl="0" algn="l">
              <a:spcBef>
                <a:spcPts val="1000"/>
              </a:spcBef>
              <a:spcAft>
                <a:spcPts val="0"/>
              </a:spcAft>
              <a:buSzPts val="1440"/>
              <a:buNone/>
            </a:pPr>
            <a:r>
              <a:rPr lang="en-US"/>
              <a:t>Eg. SQLite, Realm DB, ORMLite, CouchDB</a:t>
            </a:r>
            <a:endParaRPr/>
          </a:p>
        </p:txBody>
      </p:sp>
      <p:pic>
        <p:nvPicPr>
          <p:cNvPr id="264" name="Google Shape;264;p21"/>
          <p:cNvPicPr preferRelativeResize="0"/>
          <p:nvPr/>
        </p:nvPicPr>
        <p:blipFill>
          <a:blip r:embed="rId5">
            <a:alphaModFix/>
          </a:blip>
          <a:stretch>
            <a:fillRect/>
          </a:stretch>
        </p:blipFill>
        <p:spPr>
          <a:xfrm>
            <a:off x="543325" y="5025799"/>
            <a:ext cx="2887101" cy="1368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22"/>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Mobile App Security Threats</a:t>
            </a:r>
            <a:endParaRPr/>
          </a:p>
        </p:txBody>
      </p:sp>
      <p:sp>
        <p:nvSpPr>
          <p:cNvPr id="270" name="Google Shape;270;p22"/>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40"/>
              <a:buNone/>
            </a:pPr>
            <a:r>
              <a:rPr b="1" lang="en-US"/>
              <a:t>Hackers with malicious intent can:</a:t>
            </a:r>
            <a:endParaRPr/>
          </a:p>
          <a:p>
            <a:pPr indent="-342900" lvl="0" marL="342900" rtl="0" algn="l">
              <a:spcBef>
                <a:spcPts val="1000"/>
              </a:spcBef>
              <a:spcAft>
                <a:spcPts val="0"/>
              </a:spcAft>
              <a:buSzPts val="1440"/>
              <a:buChar char="▶"/>
            </a:pPr>
            <a:r>
              <a:rPr lang="en-US"/>
              <a:t>Inject malware into apps and onto devices where it can access data, store keystrokes, and steal screen lock passcodes</a:t>
            </a:r>
            <a:endParaRPr/>
          </a:p>
          <a:p>
            <a:pPr indent="-342900" lvl="0" marL="342900" rtl="0" algn="l">
              <a:spcBef>
                <a:spcPts val="1000"/>
              </a:spcBef>
              <a:spcAft>
                <a:spcPts val="0"/>
              </a:spcAft>
              <a:buSzPts val="1440"/>
              <a:buChar char="▶"/>
            </a:pPr>
            <a:r>
              <a:rPr lang="en-US"/>
              <a:t>Tamper with or copy your app’s code and reverse-engineer a spoof app containing malware</a:t>
            </a:r>
            <a:endParaRPr/>
          </a:p>
          <a:p>
            <a:pPr indent="-342900" lvl="0" marL="342900" rtl="0" algn="l">
              <a:spcBef>
                <a:spcPts val="1000"/>
              </a:spcBef>
              <a:spcAft>
                <a:spcPts val="0"/>
              </a:spcAft>
              <a:buSzPts val="1440"/>
              <a:buChar char="▶"/>
            </a:pPr>
            <a:r>
              <a:rPr lang="en-US"/>
              <a:t>Intercept sensitive information traveling over the airwaves</a:t>
            </a:r>
            <a:endParaRPr/>
          </a:p>
          <a:p>
            <a:pPr indent="-342900" lvl="0" marL="342900" rtl="0" algn="l">
              <a:spcBef>
                <a:spcPts val="1000"/>
              </a:spcBef>
              <a:spcAft>
                <a:spcPts val="0"/>
              </a:spcAft>
              <a:buSzPts val="1440"/>
              <a:buChar char="▶"/>
            </a:pPr>
            <a:r>
              <a:rPr lang="en-US"/>
              <a:t>Steal customer data for identity theft or fraud purposes</a:t>
            </a:r>
            <a:endParaRPr/>
          </a:p>
          <a:p>
            <a:pPr indent="-342900" lvl="0" marL="342900" rtl="0" algn="l">
              <a:spcBef>
                <a:spcPts val="1000"/>
              </a:spcBef>
              <a:spcAft>
                <a:spcPts val="0"/>
              </a:spcAft>
              <a:buSzPts val="1440"/>
              <a:buChar char="▶"/>
            </a:pPr>
            <a:r>
              <a:rPr lang="en-US"/>
              <a:t>Get hold of intellectual property and private business assets</a:t>
            </a:r>
            <a:endParaRPr/>
          </a:p>
          <a:p>
            <a:pPr indent="-342900" lvl="0" marL="342900" rtl="0" algn="l">
              <a:spcBef>
                <a:spcPts val="1000"/>
              </a:spcBef>
              <a:spcAft>
                <a:spcPts val="0"/>
              </a:spcAft>
              <a:buSzPts val="1440"/>
              <a:buChar char="▶"/>
            </a:pPr>
            <a:r>
              <a:rPr lang="en-US"/>
              <a:t>Access your IP or compromise your company’s back-end network</a:t>
            </a:r>
            <a:endParaRPr/>
          </a:p>
          <a:p>
            <a:pPr indent="0" lvl="0" marL="0" rtl="0" algn="l">
              <a:spcBef>
                <a:spcPts val="1000"/>
              </a:spcBef>
              <a:spcAft>
                <a:spcPts val="0"/>
              </a:spcAft>
              <a:buSzPts val="144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2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Security Measures</a:t>
            </a:r>
            <a:endParaRPr/>
          </a:p>
        </p:txBody>
      </p:sp>
      <p:sp>
        <p:nvSpPr>
          <p:cNvPr id="276" name="Google Shape;276;p23"/>
          <p:cNvSpPr txBox="1"/>
          <p:nvPr>
            <p:ph idx="1" type="body"/>
          </p:nvPr>
        </p:nvSpPr>
        <p:spPr>
          <a:xfrm>
            <a:off x="937933" y="2191903"/>
            <a:ext cx="10676400" cy="43293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116"/>
              <a:buChar char="▶"/>
            </a:pPr>
            <a:r>
              <a:rPr lang="en-US" sz="1395"/>
              <a:t>SECURE YOUR APP’S CODE FROM THE GROUND UP. (encrypt app code by obfuscation or minification) </a:t>
            </a:r>
            <a:endParaRPr/>
          </a:p>
          <a:p>
            <a:pPr indent="0" lvl="0" marL="0" rtl="0" algn="l">
              <a:lnSpc>
                <a:spcPct val="80000"/>
              </a:lnSpc>
              <a:spcBef>
                <a:spcPts val="1000"/>
              </a:spcBef>
              <a:spcAft>
                <a:spcPts val="0"/>
              </a:spcAft>
              <a:buSzPts val="1116"/>
              <a:buNone/>
            </a:pPr>
            <a:r>
              <a:rPr lang="en-US" sz="1395"/>
              <a:t>	Obfuscation: obfuscation is the deliberate act of creating source or machine code that is difficult for </a:t>
            </a:r>
            <a:r>
              <a:rPr b="1" lang="en-US" sz="1395"/>
              <a:t>humans</a:t>
            </a:r>
            <a:r>
              <a:rPr lang="en-US" sz="1395"/>
              <a:t> to 	understand. Like obfuscation in natural language, it may use needlessly roundabout expressions to compose 	statements.</a:t>
            </a:r>
            <a:endParaRPr/>
          </a:p>
          <a:p>
            <a:pPr indent="0" lvl="0" marL="0" rtl="0" algn="l">
              <a:lnSpc>
                <a:spcPct val="80000"/>
              </a:lnSpc>
              <a:spcBef>
                <a:spcPts val="1000"/>
              </a:spcBef>
              <a:spcAft>
                <a:spcPts val="0"/>
              </a:spcAft>
              <a:buSzPts val="1116"/>
              <a:buNone/>
            </a:pPr>
            <a:r>
              <a:rPr lang="en-US" sz="1395"/>
              <a:t>	Eg. 	PHP – Base64, eval(), GLOBAL()</a:t>
            </a:r>
            <a:endParaRPr/>
          </a:p>
          <a:p>
            <a:pPr indent="0" lvl="0" marL="0" rtl="0" algn="l">
              <a:lnSpc>
                <a:spcPct val="80000"/>
              </a:lnSpc>
              <a:spcBef>
                <a:spcPts val="1000"/>
              </a:spcBef>
              <a:spcAft>
                <a:spcPts val="0"/>
              </a:spcAft>
              <a:buSzPts val="1116"/>
              <a:buNone/>
            </a:pPr>
            <a:r>
              <a:rPr lang="en-US" sz="1395"/>
              <a:t>		Javascript – Base64, EVAL</a:t>
            </a:r>
            <a:endParaRPr/>
          </a:p>
          <a:p>
            <a:pPr indent="-342900" lvl="0" marL="342900" rtl="0" algn="l">
              <a:lnSpc>
                <a:spcPct val="80000"/>
              </a:lnSpc>
              <a:spcBef>
                <a:spcPts val="1000"/>
              </a:spcBef>
              <a:spcAft>
                <a:spcPts val="0"/>
              </a:spcAft>
              <a:buSzPts val="1116"/>
              <a:buChar char="▶"/>
            </a:pPr>
            <a:r>
              <a:rPr lang="en-US" sz="1395" cap="none"/>
              <a:t>SECURE YOUR NETWORK CONNECTIONS ON THE BACK END. (CONTAINERIZATION, VPN, SSL)</a:t>
            </a:r>
            <a:endParaRPr b="1" sz="1395"/>
          </a:p>
          <a:p>
            <a:pPr indent="-342900" lvl="0" marL="342900" rtl="0" algn="l">
              <a:lnSpc>
                <a:spcPct val="80000"/>
              </a:lnSpc>
              <a:spcBef>
                <a:spcPts val="1000"/>
              </a:spcBef>
              <a:spcAft>
                <a:spcPts val="0"/>
              </a:spcAft>
              <a:buSzPts val="1116"/>
              <a:buChar char="▶"/>
            </a:pPr>
            <a:r>
              <a:rPr lang="en-US" sz="1395" cap="none"/>
              <a:t>PUT IDENTIFICATION, AUTHENTICATION, AND AUTHORIZATION MEASURES IN PLACE. (OAUTH2, JSON WEB TOKENS, </a:t>
            </a:r>
            <a:r>
              <a:rPr lang="en-US" sz="1395"/>
              <a:t>OPENID</a:t>
            </a:r>
            <a:r>
              <a:rPr lang="en-US" sz="1395" cap="none"/>
              <a:t> CONNECT)</a:t>
            </a:r>
            <a:endParaRPr b="1" sz="1395"/>
          </a:p>
          <a:p>
            <a:pPr indent="-342900" lvl="0" marL="342900" rtl="0" algn="l">
              <a:lnSpc>
                <a:spcPct val="80000"/>
              </a:lnSpc>
              <a:spcBef>
                <a:spcPts val="1000"/>
              </a:spcBef>
              <a:spcAft>
                <a:spcPts val="0"/>
              </a:spcAft>
              <a:buSzPts val="1116"/>
              <a:buChar char="▶"/>
            </a:pPr>
            <a:r>
              <a:rPr lang="en-US" sz="1395" cap="none"/>
              <a:t>BE MINDFUL OF HOW CUSTOMER DATA IS SECURED AND IMPLEMENT A GOOD MOBILE ENCRYPTION POLICY. (FILE LEVEL </a:t>
            </a:r>
            <a:r>
              <a:rPr lang="en-US" sz="1395"/>
              <a:t>ENCRYPTION</a:t>
            </a:r>
            <a:r>
              <a:rPr lang="en-US" sz="1395" cap="none"/>
              <a:t>, DATABASE ENCRYPTION, KEY MANAGEMENT)</a:t>
            </a:r>
            <a:endParaRPr b="1" sz="1395"/>
          </a:p>
          <a:p>
            <a:pPr indent="-342900" lvl="0" marL="342900" rtl="0" algn="l">
              <a:lnSpc>
                <a:spcPct val="80000"/>
              </a:lnSpc>
              <a:spcBef>
                <a:spcPts val="1000"/>
              </a:spcBef>
              <a:spcAft>
                <a:spcPts val="0"/>
              </a:spcAft>
              <a:buSzPts val="1116"/>
              <a:buChar char="▶"/>
            </a:pPr>
            <a:r>
              <a:rPr lang="en-US" sz="1395" cap="none"/>
              <a:t>HAVE A SOLID API SECURITY STRATEGY IN PLACE. (</a:t>
            </a:r>
            <a:r>
              <a:rPr i="1" lang="en-US" sz="1395"/>
              <a:t>identification, authentication,</a:t>
            </a:r>
            <a:r>
              <a:rPr lang="en-US" sz="1395"/>
              <a:t> </a:t>
            </a:r>
            <a:r>
              <a:rPr i="1" lang="en-US" sz="1395"/>
              <a:t>authorization</a:t>
            </a:r>
            <a:r>
              <a:rPr lang="en-US" sz="1395" cap="none"/>
              <a:t>)</a:t>
            </a:r>
            <a:endParaRPr b="1" sz="1395"/>
          </a:p>
          <a:p>
            <a:pPr indent="-342900" lvl="0" marL="342900" rtl="0" algn="l">
              <a:lnSpc>
                <a:spcPct val="80000"/>
              </a:lnSpc>
              <a:spcBef>
                <a:spcPts val="1000"/>
              </a:spcBef>
              <a:spcAft>
                <a:spcPts val="0"/>
              </a:spcAft>
              <a:buSzPts val="1116"/>
              <a:buChar char="▶"/>
            </a:pPr>
            <a:r>
              <a:rPr lang="en-US" sz="1395" cap="none"/>
              <a:t>TEST YOUR APP SOFTWARE—THEN TEST AGAIN. (PENETRATION TESTING)</a:t>
            </a:r>
            <a:endParaRPr b="1" sz="1395"/>
          </a:p>
          <a:p>
            <a:pPr indent="-342900" lvl="0" marL="342900" rtl="0" algn="l">
              <a:lnSpc>
                <a:spcPct val="80000"/>
              </a:lnSpc>
              <a:spcBef>
                <a:spcPts val="1000"/>
              </a:spcBef>
              <a:spcAft>
                <a:spcPts val="0"/>
              </a:spcAft>
              <a:buSzPts val="1116"/>
              <a:buChar char="▶"/>
            </a:pPr>
            <a:r>
              <a:rPr lang="en-US" sz="1395" cap="none"/>
              <a:t>USERS: PROTECT YOUR DEVICES. (DON’T ROOT OR JAILBREAK AS IT NEGATES THE BUILT IN SECURITY MEASURES AND HENCE YOUR DEVICE BECOMES VULNERABLE)</a:t>
            </a:r>
            <a:endParaRPr b="1" sz="1395"/>
          </a:p>
          <a:p>
            <a:pPr indent="-342900" lvl="0" marL="342900" rtl="0" algn="l">
              <a:lnSpc>
                <a:spcPct val="80000"/>
              </a:lnSpc>
              <a:spcBef>
                <a:spcPts val="1000"/>
              </a:spcBef>
              <a:spcAft>
                <a:spcPts val="0"/>
              </a:spcAft>
              <a:buSzPts val="1116"/>
              <a:buChar char="▶"/>
            </a:pPr>
            <a:r>
              <a:rPr lang="en-US" sz="1395" cap="none"/>
              <a:t>IF YOU’RE AN ENTERPRISE ORGANIZATION WITH A BYOD (BRING YOUR OWN DEVICE) POLICY, USE EXTRA CAUTION.</a:t>
            </a:r>
            <a:endParaRPr b="1" sz="1395"/>
          </a:p>
          <a:p>
            <a:pPr indent="-272034" lvl="0" marL="342900" rtl="0" algn="l">
              <a:lnSpc>
                <a:spcPct val="80000"/>
              </a:lnSpc>
              <a:spcBef>
                <a:spcPts val="1000"/>
              </a:spcBef>
              <a:spcAft>
                <a:spcPts val="0"/>
              </a:spcAft>
              <a:buSzPts val="1116"/>
              <a:buNone/>
            </a:pPr>
            <a:r>
              <a:t/>
            </a:r>
            <a:endParaRPr sz="1395"/>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pic>
        <p:nvPicPr>
          <p:cNvPr descr="Image result for payment gateway architecture" id="281" name="Google Shape;281;p24"/>
          <p:cNvPicPr preferRelativeResize="0"/>
          <p:nvPr/>
        </p:nvPicPr>
        <p:blipFill>
          <a:blip r:embed="rId3">
            <a:alphaModFix/>
          </a:blip>
          <a:stretch>
            <a:fillRect/>
          </a:stretch>
        </p:blipFill>
        <p:spPr>
          <a:xfrm>
            <a:off x="8994725" y="4327875"/>
            <a:ext cx="3197275" cy="2530125"/>
          </a:xfrm>
          <a:prstGeom prst="rect">
            <a:avLst/>
          </a:prstGeom>
          <a:noFill/>
          <a:ln>
            <a:noFill/>
          </a:ln>
        </p:spPr>
      </p:pic>
      <p:sp>
        <p:nvSpPr>
          <p:cNvPr id="282" name="Google Shape;282;p24"/>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Payment Gateway</a:t>
            </a:r>
            <a:endParaRPr/>
          </a:p>
        </p:txBody>
      </p:sp>
      <p:sp>
        <p:nvSpPr>
          <p:cNvPr id="283" name="Google Shape;283;p24"/>
          <p:cNvSpPr txBox="1"/>
          <p:nvPr>
            <p:ph idx="1" type="body"/>
          </p:nvPr>
        </p:nvSpPr>
        <p:spPr>
          <a:xfrm>
            <a:off x="611054" y="2053325"/>
            <a:ext cx="8825700" cy="3416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400"/>
              <a:t>What?</a:t>
            </a:r>
            <a:endParaRPr sz="1400"/>
          </a:p>
          <a:p>
            <a:pPr indent="0" lvl="0" marL="0" rtl="0" algn="l">
              <a:spcBef>
                <a:spcPts val="1000"/>
              </a:spcBef>
              <a:spcAft>
                <a:spcPts val="0"/>
              </a:spcAft>
              <a:buNone/>
            </a:pPr>
            <a:r>
              <a:rPr lang="en-US" sz="1400"/>
              <a:t>	Gateway that authorises credit card or direct payments processing for</a:t>
            </a:r>
            <a:endParaRPr sz="1400"/>
          </a:p>
          <a:p>
            <a:pPr indent="457200" lvl="0" marL="0" rtl="0" algn="l">
              <a:spcBef>
                <a:spcPts val="1000"/>
              </a:spcBef>
              <a:spcAft>
                <a:spcPts val="0"/>
              </a:spcAft>
              <a:buNone/>
            </a:pPr>
            <a:r>
              <a:rPr lang="en-US" sz="1400"/>
              <a:t>merchant.</a:t>
            </a:r>
            <a:endParaRPr sz="1400"/>
          </a:p>
          <a:p>
            <a:pPr indent="0" lvl="0" marL="0" rtl="0" algn="l">
              <a:spcBef>
                <a:spcPts val="1000"/>
              </a:spcBef>
              <a:spcAft>
                <a:spcPts val="0"/>
              </a:spcAft>
              <a:buNone/>
            </a:pPr>
            <a:r>
              <a:rPr lang="en-US" sz="1400"/>
              <a:t>Methods:</a:t>
            </a:r>
            <a:endParaRPr sz="1400"/>
          </a:p>
          <a:p>
            <a:pPr indent="0" lvl="0" marL="0" rtl="0" algn="l">
              <a:spcBef>
                <a:spcPts val="1000"/>
              </a:spcBef>
              <a:spcAft>
                <a:spcPts val="0"/>
              </a:spcAft>
              <a:buNone/>
            </a:pPr>
            <a:r>
              <a:rPr lang="en-US" sz="1400"/>
              <a:t>	India:</a:t>
            </a:r>
            <a:endParaRPr sz="1400"/>
          </a:p>
          <a:p>
            <a:pPr indent="0" lvl="0" marL="0" rtl="0" algn="l">
              <a:spcBef>
                <a:spcPts val="1000"/>
              </a:spcBef>
              <a:spcAft>
                <a:spcPts val="0"/>
              </a:spcAft>
              <a:buNone/>
            </a:pPr>
            <a:r>
              <a:rPr lang="en-US" sz="1400"/>
              <a:t>		Banking cards, USSD (Unstructured Supplementary Service Data), Aadhaar Enabled Payment System (AEPS), UPI (Unified Payments Interface), Mobile Wallets, Bank </a:t>
            </a:r>
            <a:r>
              <a:rPr lang="en-US" sz="1400"/>
              <a:t>prepaid</a:t>
            </a:r>
            <a:r>
              <a:rPr lang="en-US" sz="1400"/>
              <a:t> cards, Internet Banking, Mobile Banking, Bharat Interface for Money (BHIM) app</a:t>
            </a:r>
            <a:endParaRPr sz="1400"/>
          </a:p>
          <a:p>
            <a:pPr indent="0" lvl="0" marL="0" rtl="0" algn="l">
              <a:spcBef>
                <a:spcPts val="1000"/>
              </a:spcBef>
              <a:spcAft>
                <a:spcPts val="0"/>
              </a:spcAft>
              <a:buNone/>
            </a:pPr>
            <a:r>
              <a:rPr lang="en-US" sz="1400"/>
              <a:t>	Abroad: </a:t>
            </a:r>
            <a:endParaRPr sz="1400"/>
          </a:p>
          <a:p>
            <a:pPr indent="0" lvl="0" marL="0" rtl="0" algn="l">
              <a:spcBef>
                <a:spcPts val="1000"/>
              </a:spcBef>
              <a:spcAft>
                <a:spcPts val="0"/>
              </a:spcAft>
              <a:buNone/>
            </a:pPr>
            <a:r>
              <a:rPr lang="en-US" sz="1400"/>
              <a:t>		Credit cards, bank and mobile transfers, EWallets, Direct Deposit</a:t>
            </a:r>
            <a:endParaRPr sz="1400"/>
          </a:p>
          <a:p>
            <a:pPr indent="0" lvl="0" marL="0" rtl="0" algn="l">
              <a:spcBef>
                <a:spcPts val="1000"/>
              </a:spcBef>
              <a:spcAft>
                <a:spcPts val="0"/>
              </a:spcAft>
              <a:buClr>
                <a:schemeClr val="dk1"/>
              </a:buClr>
              <a:buSzPts val="1100"/>
              <a:buFont typeface="Arial"/>
              <a:buNone/>
            </a:pPr>
            <a:r>
              <a:t/>
            </a:r>
            <a:endParaRPr sz="1400"/>
          </a:p>
          <a:p>
            <a:pPr indent="0" lvl="0" marL="0" rtl="0" algn="l">
              <a:spcBef>
                <a:spcPts val="10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pic>
        <p:nvPicPr>
          <p:cNvPr descr="Image result for Embedded systems" id="288" name="Google Shape;288;p25"/>
          <p:cNvPicPr preferRelativeResize="0"/>
          <p:nvPr/>
        </p:nvPicPr>
        <p:blipFill>
          <a:blip r:embed="rId3">
            <a:alphaModFix/>
          </a:blip>
          <a:stretch>
            <a:fillRect/>
          </a:stretch>
        </p:blipFill>
        <p:spPr>
          <a:xfrm>
            <a:off x="6858000" y="3324075"/>
            <a:ext cx="5334000" cy="3533925"/>
          </a:xfrm>
          <a:prstGeom prst="rect">
            <a:avLst/>
          </a:prstGeom>
          <a:noFill/>
          <a:ln>
            <a:noFill/>
          </a:ln>
        </p:spPr>
      </p:pic>
      <p:sp>
        <p:nvSpPr>
          <p:cNvPr id="289" name="Google Shape;289;p25"/>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Embedded Systems</a:t>
            </a:r>
            <a:endParaRPr/>
          </a:p>
        </p:txBody>
      </p:sp>
      <p:sp>
        <p:nvSpPr>
          <p:cNvPr id="290" name="Google Shape;290;p25"/>
          <p:cNvSpPr txBox="1"/>
          <p:nvPr>
            <p:ph idx="1" type="body"/>
          </p:nvPr>
        </p:nvSpPr>
        <p:spPr>
          <a:xfrm>
            <a:off x="655979" y="1925400"/>
            <a:ext cx="8825700" cy="3416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What?</a:t>
            </a:r>
            <a:endParaRPr/>
          </a:p>
          <a:p>
            <a:pPr indent="0" lvl="0" marL="457200" rtl="0" algn="l">
              <a:spcBef>
                <a:spcPts val="1000"/>
              </a:spcBef>
              <a:spcAft>
                <a:spcPts val="0"/>
              </a:spcAft>
              <a:buNone/>
            </a:pPr>
            <a:r>
              <a:rPr lang="en-US">
                <a:solidFill>
                  <a:srgbClr val="222222"/>
                </a:solidFill>
                <a:highlight>
                  <a:srgbClr val="FFFFFF"/>
                </a:highlight>
              </a:rPr>
              <a:t>An </a:t>
            </a:r>
            <a:r>
              <a:rPr b="1" lang="en-US">
                <a:solidFill>
                  <a:srgbClr val="222222"/>
                </a:solidFill>
                <a:highlight>
                  <a:srgbClr val="FFFFFF"/>
                </a:highlight>
              </a:rPr>
              <a:t>embedded system</a:t>
            </a:r>
            <a:r>
              <a:rPr lang="en-US">
                <a:solidFill>
                  <a:srgbClr val="222222"/>
                </a:solidFill>
                <a:highlight>
                  <a:srgbClr val="FFFFFF"/>
                </a:highlight>
              </a:rPr>
              <a:t> is a </a:t>
            </a:r>
            <a:r>
              <a:rPr lang="en-US">
                <a:solidFill>
                  <a:schemeClr val="dk1"/>
                </a:solidFill>
                <a:highlight>
                  <a:srgbClr val="FFFFFF"/>
                </a:highlight>
              </a:rPr>
              <a:t>programmed controlling and operating system</a:t>
            </a:r>
            <a:r>
              <a:rPr lang="en-US">
                <a:solidFill>
                  <a:srgbClr val="222222"/>
                </a:solidFill>
                <a:highlight>
                  <a:srgbClr val="FFFFFF"/>
                </a:highlight>
              </a:rPr>
              <a:t> with a dedicated function within a larger mechanical or electrical system, often with </a:t>
            </a:r>
            <a:r>
              <a:rPr lang="en-US">
                <a:solidFill>
                  <a:schemeClr val="dk1"/>
                </a:solidFill>
                <a:highlight>
                  <a:srgbClr val="FFFFFF"/>
                </a:highlight>
              </a:rPr>
              <a:t>real-time computing</a:t>
            </a:r>
            <a:r>
              <a:rPr lang="en-US">
                <a:solidFill>
                  <a:srgbClr val="222222"/>
                </a:solidFill>
                <a:highlight>
                  <a:srgbClr val="FFFFFF"/>
                </a:highlight>
              </a:rPr>
              <a:t> constraints.</a:t>
            </a:r>
            <a:endParaRPr>
              <a:solidFill>
                <a:srgbClr val="222222"/>
              </a:solidFill>
              <a:highlight>
                <a:srgbClr val="FFFFFF"/>
              </a:highlight>
            </a:endParaRPr>
          </a:p>
          <a:p>
            <a:pPr indent="0" lvl="0" marL="457200" rtl="0" algn="l">
              <a:spcBef>
                <a:spcPts val="1000"/>
              </a:spcBef>
              <a:spcAft>
                <a:spcPts val="0"/>
              </a:spcAft>
              <a:buNone/>
            </a:pPr>
            <a:r>
              <a:t/>
            </a:r>
            <a:endParaRPr>
              <a:solidFill>
                <a:srgbClr val="222222"/>
              </a:solidFill>
              <a:highlight>
                <a:srgbClr val="FFFFFF"/>
              </a:highlight>
            </a:endParaRPr>
          </a:p>
          <a:p>
            <a:pPr indent="0" lvl="0" marL="0" rtl="0" algn="l">
              <a:spcBef>
                <a:spcPts val="1000"/>
              </a:spcBef>
              <a:spcAft>
                <a:spcPts val="0"/>
              </a:spcAft>
              <a:buNone/>
            </a:pPr>
            <a:r>
              <a:rPr lang="en-US">
                <a:solidFill>
                  <a:srgbClr val="222222"/>
                </a:solidFill>
                <a:highlight>
                  <a:srgbClr val="FFFFFF"/>
                </a:highlight>
              </a:rPr>
              <a:t>It is used in cars, bikes, etc</a:t>
            </a:r>
            <a:endParaRPr>
              <a:solidFill>
                <a:srgbClr val="222222"/>
              </a:solidFill>
              <a:highlight>
                <a:srgbClr val="FFFFFF"/>
              </a:highlight>
            </a:endParaRPr>
          </a:p>
          <a:p>
            <a:pPr indent="0" lvl="0" marL="0" rtl="0" algn="l">
              <a:spcBef>
                <a:spcPts val="1000"/>
              </a:spcBef>
              <a:spcAft>
                <a:spcPts val="0"/>
              </a:spcAft>
              <a:buNone/>
            </a:pPr>
            <a:r>
              <a:t/>
            </a:r>
            <a:endParaRPr>
              <a:solidFill>
                <a:srgbClr val="222222"/>
              </a:solidFill>
              <a:highlight>
                <a:srgbClr val="FFFFFF"/>
              </a:highlight>
            </a:endParaRPr>
          </a:p>
          <a:p>
            <a:pPr indent="0" lvl="0" marL="0" rtl="0" algn="l">
              <a:spcBef>
                <a:spcPts val="1000"/>
              </a:spcBef>
              <a:spcAft>
                <a:spcPts val="0"/>
              </a:spcAft>
              <a:buNone/>
            </a:pPr>
            <a:r>
              <a:rPr lang="en-US">
                <a:solidFill>
                  <a:srgbClr val="222222"/>
                </a:solidFill>
                <a:highlight>
                  <a:srgbClr val="FFFFFF"/>
                </a:highlight>
              </a:rPr>
              <a:t>Eg. Systems that calculate distance travelled, GPS, etc</a:t>
            </a:r>
            <a:endParaRPr>
              <a:solidFill>
                <a:srgbClr val="222222"/>
              </a:solidFill>
              <a:highlight>
                <a:srgbClr val="FFFFFF"/>
              </a:highlight>
            </a:endParaRPr>
          </a:p>
          <a:p>
            <a:pPr indent="0" lvl="0" marL="0" rtl="0" algn="l">
              <a:spcBef>
                <a:spcPts val="1000"/>
              </a:spcBef>
              <a:spcAft>
                <a:spcPts val="0"/>
              </a:spcAft>
              <a:buNone/>
            </a:pPr>
            <a:r>
              <a:t/>
            </a:r>
            <a:endParaRPr>
              <a:solidFill>
                <a:srgbClr val="222222"/>
              </a:solidFill>
              <a:highlight>
                <a:srgbClr val="FFFFFF"/>
              </a:highlight>
            </a:endParaRPr>
          </a:p>
          <a:p>
            <a:pPr indent="0" lvl="0" marL="0" rtl="0" algn="l">
              <a:spcBef>
                <a:spcPts val="1000"/>
              </a:spcBef>
              <a:spcAft>
                <a:spcPts val="0"/>
              </a:spcAft>
              <a:buNone/>
            </a:pPr>
            <a:r>
              <a:rPr lang="en-US">
                <a:solidFill>
                  <a:srgbClr val="222222"/>
                </a:solidFill>
                <a:highlight>
                  <a:srgbClr val="FFFFFF"/>
                </a:highlight>
              </a:rPr>
              <a:t> </a:t>
            </a:r>
            <a:endParaRPr>
              <a:solidFill>
                <a:srgbClr val="222222"/>
              </a:solidFill>
              <a:highlight>
                <a:srgbClr val="FFFFFF"/>
              </a:highlight>
            </a:endParaRPr>
          </a:p>
          <a:p>
            <a:pPr indent="0" lvl="0" marL="0" rtl="0" algn="l">
              <a:spcBef>
                <a:spcPts val="1000"/>
              </a:spcBef>
              <a:spcAft>
                <a:spcPts val="0"/>
              </a:spcAft>
              <a:buNone/>
            </a:pPr>
            <a:r>
              <a:rPr lang="en-US">
                <a:solidFill>
                  <a:srgbClr val="222222"/>
                </a:solidFill>
                <a:highlight>
                  <a:srgbClr val="FFFFFF"/>
                </a:highlight>
              </a:rPr>
              <a:t>Languages used - C, C++, Python and Rust</a:t>
            </a:r>
            <a:endParaRPr>
              <a:solidFill>
                <a:srgbClr val="222222"/>
              </a:solidFill>
              <a:highlight>
                <a:srgbClr val="FFFFFF"/>
              </a:highlight>
            </a:endParaRPr>
          </a:p>
          <a:p>
            <a:pPr indent="0" lvl="0" marL="0" rtl="0" algn="l">
              <a:spcBef>
                <a:spcPts val="10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id="295" name="Google Shape;295;p26"/>
          <p:cNvPicPr preferRelativeResize="0"/>
          <p:nvPr/>
        </p:nvPicPr>
        <p:blipFill>
          <a:blip r:embed="rId3">
            <a:alphaModFix/>
          </a:blip>
          <a:stretch>
            <a:fillRect/>
          </a:stretch>
        </p:blipFill>
        <p:spPr>
          <a:xfrm>
            <a:off x="8361450" y="2269799"/>
            <a:ext cx="3741648" cy="2497550"/>
          </a:xfrm>
          <a:prstGeom prst="rect">
            <a:avLst/>
          </a:prstGeom>
          <a:noFill/>
          <a:ln>
            <a:noFill/>
          </a:ln>
        </p:spPr>
      </p:pic>
      <p:sp>
        <p:nvSpPr>
          <p:cNvPr id="296" name="Google Shape;296;p26"/>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AR and VR</a:t>
            </a:r>
            <a:endParaRPr/>
          </a:p>
        </p:txBody>
      </p:sp>
      <p:sp>
        <p:nvSpPr>
          <p:cNvPr id="297" name="Google Shape;297;p26"/>
          <p:cNvSpPr txBox="1"/>
          <p:nvPr>
            <p:ph idx="1" type="body"/>
          </p:nvPr>
        </p:nvSpPr>
        <p:spPr>
          <a:xfrm>
            <a:off x="796679" y="1938175"/>
            <a:ext cx="8825700" cy="3416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What?</a:t>
            </a:r>
            <a:endParaRPr/>
          </a:p>
          <a:p>
            <a:pPr indent="457200" lvl="0" marL="0" rtl="0" algn="l">
              <a:spcBef>
                <a:spcPts val="1000"/>
              </a:spcBef>
              <a:spcAft>
                <a:spcPts val="0"/>
              </a:spcAft>
              <a:buNone/>
            </a:pPr>
            <a:r>
              <a:rPr b="1" lang="en-US"/>
              <a:t>AR</a:t>
            </a:r>
            <a:r>
              <a:rPr lang="en-US"/>
              <a:t> - </a:t>
            </a:r>
            <a:r>
              <a:rPr b="1" lang="en-US" sz="1600">
                <a:solidFill>
                  <a:srgbClr val="222222"/>
                </a:solidFill>
                <a:highlight>
                  <a:srgbClr val="FFFFFF"/>
                </a:highlight>
              </a:rPr>
              <a:t>Augmented reality</a:t>
            </a:r>
            <a:r>
              <a:rPr lang="en-US" sz="1600">
                <a:solidFill>
                  <a:srgbClr val="222222"/>
                </a:solidFill>
                <a:highlight>
                  <a:srgbClr val="FFFFFF"/>
                </a:highlight>
              </a:rPr>
              <a:t> (</a:t>
            </a:r>
            <a:r>
              <a:rPr b="1" lang="en-US" sz="1600">
                <a:solidFill>
                  <a:srgbClr val="222222"/>
                </a:solidFill>
                <a:highlight>
                  <a:srgbClr val="FFFFFF"/>
                </a:highlight>
              </a:rPr>
              <a:t>AR</a:t>
            </a:r>
            <a:r>
              <a:rPr lang="en-US" sz="1600">
                <a:solidFill>
                  <a:srgbClr val="222222"/>
                </a:solidFill>
                <a:highlight>
                  <a:srgbClr val="FFFFFF"/>
                </a:highlight>
              </a:rPr>
              <a:t>) is an interactive experience of a real-world environment where the objects that reside in the real-world are "augmented" by computer-generated perceptual information, sometimes across multiple sensory modalities, including visual,auditory, haptic, somatosensory, and olfactory</a:t>
            </a:r>
            <a:endParaRPr sz="1600">
              <a:solidFill>
                <a:srgbClr val="222222"/>
              </a:solidFill>
              <a:highlight>
                <a:srgbClr val="FFFFFF"/>
              </a:highlight>
            </a:endParaRPr>
          </a:p>
          <a:p>
            <a:pPr indent="457200" lvl="0" marL="0" rtl="0" algn="l">
              <a:spcBef>
                <a:spcPts val="1000"/>
              </a:spcBef>
              <a:spcAft>
                <a:spcPts val="0"/>
              </a:spcAft>
              <a:buNone/>
            </a:pPr>
            <a:r>
              <a:rPr lang="en-US" sz="1600">
                <a:solidFill>
                  <a:srgbClr val="222222"/>
                </a:solidFill>
                <a:highlight>
                  <a:srgbClr val="FFFFFF"/>
                </a:highlight>
              </a:rPr>
              <a:t>Eg. </a:t>
            </a:r>
            <a:r>
              <a:rPr lang="en-US" sz="1600">
                <a:solidFill>
                  <a:srgbClr val="333333"/>
                </a:solidFill>
                <a:highlight>
                  <a:srgbClr val="FFFFFF"/>
                </a:highlight>
                <a:latin typeface="Georgia"/>
                <a:ea typeface="Georgia"/>
                <a:cs typeface="Georgia"/>
                <a:sym typeface="Georgia"/>
              </a:rPr>
              <a:t>Google Sky Map, AcrossAir - AR browser, PokemonGo, Layar - AR interactive browser, Lookator - AR hotspot detector, SpotCrime - AR crime site</a:t>
            </a:r>
            <a:endParaRPr sz="1600">
              <a:solidFill>
                <a:srgbClr val="222222"/>
              </a:solidFill>
              <a:highlight>
                <a:srgbClr val="FFFFFF"/>
              </a:highlight>
            </a:endParaRPr>
          </a:p>
          <a:p>
            <a:pPr indent="457200" lvl="0" marL="0" rtl="0" algn="l">
              <a:spcBef>
                <a:spcPts val="1000"/>
              </a:spcBef>
              <a:spcAft>
                <a:spcPts val="0"/>
              </a:spcAft>
              <a:buNone/>
            </a:pPr>
            <a:r>
              <a:t/>
            </a:r>
            <a:endParaRPr sz="1600">
              <a:solidFill>
                <a:srgbClr val="222222"/>
              </a:solidFill>
              <a:highlight>
                <a:srgbClr val="FFFFFF"/>
              </a:highlight>
            </a:endParaRPr>
          </a:p>
          <a:p>
            <a:pPr indent="0" lvl="0" marL="0" rtl="0" algn="l">
              <a:spcBef>
                <a:spcPts val="1000"/>
              </a:spcBef>
              <a:spcAft>
                <a:spcPts val="0"/>
              </a:spcAft>
              <a:buNone/>
            </a:pPr>
            <a:r>
              <a:rPr lang="en-US" sz="1600"/>
              <a:t>	</a:t>
            </a:r>
            <a:r>
              <a:rPr b="1" lang="en-US" sz="1600"/>
              <a:t>VR</a:t>
            </a:r>
            <a:r>
              <a:rPr lang="en-US" sz="1600"/>
              <a:t> - </a:t>
            </a:r>
            <a:r>
              <a:rPr b="1" lang="en-US" sz="1600">
                <a:solidFill>
                  <a:srgbClr val="222222"/>
                </a:solidFill>
                <a:highlight>
                  <a:srgbClr val="FFFFFF"/>
                </a:highlight>
              </a:rPr>
              <a:t>Virtual reality</a:t>
            </a:r>
            <a:r>
              <a:rPr lang="en-US" sz="1600">
                <a:solidFill>
                  <a:srgbClr val="222222"/>
                </a:solidFill>
                <a:highlight>
                  <a:srgbClr val="FFFFFF"/>
                </a:highlight>
              </a:rPr>
              <a:t> (</a:t>
            </a:r>
            <a:r>
              <a:rPr b="1" lang="en-US" sz="1600">
                <a:solidFill>
                  <a:srgbClr val="222222"/>
                </a:solidFill>
                <a:highlight>
                  <a:srgbClr val="FFFFFF"/>
                </a:highlight>
              </a:rPr>
              <a:t>VR</a:t>
            </a:r>
            <a:r>
              <a:rPr lang="en-US" sz="1600">
                <a:solidFill>
                  <a:srgbClr val="222222"/>
                </a:solidFill>
                <a:highlight>
                  <a:srgbClr val="FFFFFF"/>
                </a:highlight>
              </a:rPr>
              <a:t>) is an interactive computer-generated experience taking place within a simulated environment. It incorporates mainly auditory and visual feedback, but may also allow other types of sensory feedback like haptic</a:t>
            </a:r>
            <a:endParaRPr sz="1600">
              <a:solidFill>
                <a:srgbClr val="222222"/>
              </a:solidFill>
              <a:highlight>
                <a:srgbClr val="FFFFFF"/>
              </a:highlight>
            </a:endParaRPr>
          </a:p>
          <a:p>
            <a:pPr indent="0" lvl="0" marL="0" rtl="0" algn="l">
              <a:spcBef>
                <a:spcPts val="1000"/>
              </a:spcBef>
              <a:spcAft>
                <a:spcPts val="0"/>
              </a:spcAft>
              <a:buNone/>
            </a:pPr>
            <a:r>
              <a:rPr lang="en-US" sz="1600">
                <a:solidFill>
                  <a:srgbClr val="222222"/>
                </a:solidFill>
                <a:highlight>
                  <a:srgbClr val="FFFFFF"/>
                </a:highlight>
              </a:rPr>
              <a:t>	Eg. </a:t>
            </a:r>
            <a:r>
              <a:rPr lang="en-US" sz="1600">
                <a:solidFill>
                  <a:srgbClr val="333333"/>
                </a:solidFill>
                <a:highlight>
                  <a:srgbClr val="FFFFFF"/>
                </a:highlight>
                <a:latin typeface="Arial"/>
                <a:ea typeface="Arial"/>
                <a:cs typeface="Arial"/>
                <a:sym typeface="Arial"/>
              </a:rPr>
              <a:t>Microsoft HoloLens, Vive by valve, Oculus Rift, Oculus VR</a:t>
            </a:r>
            <a:endParaRPr sz="1600">
              <a:solidFill>
                <a:srgbClr val="333333"/>
              </a:solidFill>
              <a:highlight>
                <a:srgbClr val="FFFFFF"/>
              </a:highlight>
              <a:latin typeface="Arial"/>
              <a:ea typeface="Arial"/>
              <a:cs typeface="Arial"/>
              <a:sym typeface="Arial"/>
            </a:endParaRPr>
          </a:p>
          <a:p>
            <a:pPr indent="0" lvl="0" marL="0" rtl="0" algn="l">
              <a:spcBef>
                <a:spcPts val="1000"/>
              </a:spcBef>
              <a:spcAft>
                <a:spcPts val="0"/>
              </a:spcAft>
              <a:buNone/>
            </a:pPr>
            <a:r>
              <a:t/>
            </a:r>
            <a:endParaRPr sz="1600">
              <a:solidFill>
                <a:srgbClr val="333333"/>
              </a:solidFill>
              <a:highlight>
                <a:srgbClr val="FFFFFF"/>
              </a:highlight>
              <a:latin typeface="Arial"/>
              <a:ea typeface="Arial"/>
              <a:cs typeface="Arial"/>
              <a:sym typeface="Arial"/>
            </a:endParaRPr>
          </a:p>
          <a:p>
            <a:pPr indent="0" lvl="0" marL="0" rtl="0" algn="l">
              <a:spcBef>
                <a:spcPts val="1000"/>
              </a:spcBef>
              <a:spcAft>
                <a:spcPts val="0"/>
              </a:spcAft>
              <a:buNone/>
            </a:pPr>
            <a:r>
              <a:rPr lang="en-US">
                <a:solidFill>
                  <a:srgbClr val="333333"/>
                </a:solidFill>
                <a:highlight>
                  <a:srgbClr val="FFFFFF"/>
                </a:highlight>
              </a:rPr>
              <a:t>Difference is </a:t>
            </a:r>
            <a:r>
              <a:rPr lang="en-US" sz="1050">
                <a:solidFill>
                  <a:srgbClr val="222222"/>
                </a:solidFill>
                <a:highlight>
                  <a:srgbClr val="FFFFFF"/>
                </a:highlight>
              </a:rPr>
              <a:t> </a:t>
            </a:r>
            <a:r>
              <a:rPr lang="en-US">
                <a:solidFill>
                  <a:srgbClr val="222222"/>
                </a:solidFill>
                <a:highlight>
                  <a:srgbClr val="FFFFFF"/>
                </a:highlight>
              </a:rPr>
              <a:t>that AR alters pre existing reality using a camera and displays in a screen whereas VR shows a completely virtual reality using a headset</a:t>
            </a:r>
            <a:endParaRPr>
              <a:solidFill>
                <a:srgbClr val="333333"/>
              </a:solidFill>
              <a:highlight>
                <a:srgbClr val="FFFFFF"/>
              </a:highlight>
            </a:endParaRPr>
          </a:p>
          <a:p>
            <a:pPr indent="0" lvl="0" marL="0" rtl="0" algn="l">
              <a:spcBef>
                <a:spcPts val="1000"/>
              </a:spcBef>
              <a:spcAft>
                <a:spcPts val="0"/>
              </a:spcAft>
              <a:buNone/>
            </a:pPr>
            <a:r>
              <a:t/>
            </a:r>
            <a:endParaRPr sz="1200">
              <a:solidFill>
                <a:srgbClr val="222222"/>
              </a:solidFill>
              <a:highlight>
                <a:srgbClr val="FFFFFF"/>
              </a:highlight>
            </a:endParaRPr>
          </a:p>
          <a:p>
            <a:pPr indent="0" lvl="0" marL="0" rtl="0" algn="l">
              <a:spcBef>
                <a:spcPts val="1000"/>
              </a:spcBef>
              <a:spcAft>
                <a:spcPts val="0"/>
              </a:spcAft>
              <a:buNone/>
            </a:pPr>
            <a:r>
              <a:t/>
            </a:r>
            <a:endParaRPr sz="1200">
              <a:solidFill>
                <a:srgbClr val="222222"/>
              </a:solidFill>
              <a:highlight>
                <a:srgbClr val="FFFFFF"/>
              </a:highlight>
            </a:endParaRPr>
          </a:p>
          <a:p>
            <a:pPr indent="0" lvl="0" marL="0" rtl="0" algn="l">
              <a:spcBef>
                <a:spcPts val="1000"/>
              </a:spcBef>
              <a:spcAft>
                <a:spcPts val="0"/>
              </a:spcAft>
              <a:buNone/>
            </a:pPr>
            <a:r>
              <a:t/>
            </a:r>
            <a:endParaRPr/>
          </a:p>
        </p:txBody>
      </p:sp>
      <p:pic>
        <p:nvPicPr>
          <p:cNvPr id="298" name="Google Shape;298;p26"/>
          <p:cNvPicPr preferRelativeResize="0"/>
          <p:nvPr/>
        </p:nvPicPr>
        <p:blipFill>
          <a:blip r:embed="rId4">
            <a:alphaModFix/>
          </a:blip>
          <a:stretch>
            <a:fillRect/>
          </a:stretch>
        </p:blipFill>
        <p:spPr>
          <a:xfrm>
            <a:off x="9774779" y="4919749"/>
            <a:ext cx="2036318" cy="1785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pic>
        <p:nvPicPr>
          <p:cNvPr id="303" name="Google Shape;303;p27"/>
          <p:cNvPicPr preferRelativeResize="0"/>
          <p:nvPr/>
        </p:nvPicPr>
        <p:blipFill>
          <a:blip r:embed="rId3">
            <a:alphaModFix/>
          </a:blip>
          <a:stretch>
            <a:fillRect/>
          </a:stretch>
        </p:blipFill>
        <p:spPr>
          <a:xfrm>
            <a:off x="9277350" y="5286363"/>
            <a:ext cx="2914650" cy="1571625"/>
          </a:xfrm>
          <a:prstGeom prst="rect">
            <a:avLst/>
          </a:prstGeom>
          <a:noFill/>
          <a:ln>
            <a:noFill/>
          </a:ln>
        </p:spPr>
      </p:pic>
      <p:sp>
        <p:nvSpPr>
          <p:cNvPr id="304" name="Google Shape;304;p27"/>
          <p:cNvSpPr txBox="1"/>
          <p:nvPr>
            <p:ph type="title"/>
          </p:nvPr>
        </p:nvSpPr>
        <p:spPr>
          <a:xfrm>
            <a:off x="1154954"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IoT - Internet of Things</a:t>
            </a:r>
            <a:endParaRPr/>
          </a:p>
        </p:txBody>
      </p:sp>
      <p:sp>
        <p:nvSpPr>
          <p:cNvPr id="305" name="Google Shape;305;p27"/>
          <p:cNvSpPr txBox="1"/>
          <p:nvPr>
            <p:ph idx="1" type="body"/>
          </p:nvPr>
        </p:nvSpPr>
        <p:spPr>
          <a:xfrm>
            <a:off x="1001404" y="2232450"/>
            <a:ext cx="8825700" cy="3416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What? </a:t>
            </a:r>
            <a:endParaRPr/>
          </a:p>
          <a:p>
            <a:pPr indent="0" lvl="0" marL="0" rtl="0" algn="l">
              <a:spcBef>
                <a:spcPts val="1000"/>
              </a:spcBef>
              <a:spcAft>
                <a:spcPts val="0"/>
              </a:spcAft>
              <a:buNone/>
            </a:pPr>
            <a:r>
              <a:rPr lang="en-US"/>
              <a:t>	It i</a:t>
            </a:r>
            <a:r>
              <a:rPr lang="en-US">
                <a:solidFill>
                  <a:srgbClr val="222222"/>
                </a:solidFill>
                <a:highlight>
                  <a:srgbClr val="FFFFFF"/>
                </a:highlight>
              </a:rPr>
              <a:t>s the network of devices, vehicles, and home appliances that contain electronics, software, actuators, and connectivity which allows these things to connect, interact and exchange data. It is used to make products ‘SMART’</a:t>
            </a:r>
            <a:endParaRPr>
              <a:solidFill>
                <a:srgbClr val="222222"/>
              </a:solidFill>
              <a:highlight>
                <a:srgbClr val="FFFFFF"/>
              </a:highlight>
            </a:endParaRPr>
          </a:p>
          <a:p>
            <a:pPr indent="0" lvl="0" marL="0" rtl="0" algn="l">
              <a:spcBef>
                <a:spcPts val="1000"/>
              </a:spcBef>
              <a:spcAft>
                <a:spcPts val="0"/>
              </a:spcAft>
              <a:buNone/>
            </a:pPr>
            <a:r>
              <a:t/>
            </a:r>
            <a:endParaRPr>
              <a:solidFill>
                <a:srgbClr val="222222"/>
              </a:solidFill>
              <a:highlight>
                <a:srgbClr val="FFFFFF"/>
              </a:highlight>
            </a:endParaRPr>
          </a:p>
          <a:p>
            <a:pPr indent="0" lvl="0" marL="0" rtl="0" algn="l">
              <a:lnSpc>
                <a:spcPct val="115000"/>
              </a:lnSpc>
              <a:spcBef>
                <a:spcPts val="0"/>
              </a:spcBef>
              <a:spcAft>
                <a:spcPts val="0"/>
              </a:spcAft>
              <a:buNone/>
            </a:pPr>
            <a:r>
              <a:rPr b="1" lang="en-US">
                <a:solidFill>
                  <a:srgbClr val="222222"/>
                </a:solidFill>
                <a:highlight>
                  <a:srgbClr val="FFFFFF"/>
                </a:highlight>
              </a:rPr>
              <a:t>Uses - </a:t>
            </a:r>
            <a:r>
              <a:rPr lang="en-US">
                <a:solidFill>
                  <a:srgbClr val="222222"/>
                </a:solidFill>
                <a:highlight>
                  <a:srgbClr val="FFFFFF"/>
                </a:highlight>
              </a:rPr>
              <a:t>Smart Home, Wearables, Connected cars, Industrial Internet - Sensors in industries, Smart cities - smart surveillance, automated transportation, smart energy management systems</a:t>
            </a:r>
            <a:endParaRPr>
              <a:solidFill>
                <a:srgbClr val="22222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a:solidFill>
                <a:srgbClr val="22222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en-US">
                <a:solidFill>
                  <a:srgbClr val="222222"/>
                </a:solidFill>
                <a:highlight>
                  <a:srgbClr val="FFFFFF"/>
                </a:highlight>
              </a:rPr>
              <a:t>Languages used - </a:t>
            </a:r>
            <a:r>
              <a:rPr lang="en-US">
                <a:solidFill>
                  <a:srgbClr val="222222"/>
                </a:solidFill>
                <a:highlight>
                  <a:srgbClr val="FFFFFF"/>
                </a:highlight>
              </a:rPr>
              <a:t>C,Java, PYTHON - most used as python is best for embedded programming</a:t>
            </a:r>
            <a:endParaRPr>
              <a:solidFill>
                <a:srgbClr val="222222"/>
              </a:solidFill>
              <a:highlight>
                <a:srgbClr val="FFFFFF"/>
              </a:highlight>
            </a:endParaRPr>
          </a:p>
          <a:p>
            <a:pPr indent="0" lvl="0" marL="0" rtl="0" algn="l">
              <a:spcBef>
                <a:spcPts val="1000"/>
              </a:spcBef>
              <a:spcAft>
                <a:spcPts val="0"/>
              </a:spcAft>
              <a:buNone/>
            </a:pPr>
            <a:r>
              <a:rPr lang="en-US">
                <a:solidFill>
                  <a:srgbClr val="222222"/>
                </a:solidFill>
                <a:highlight>
                  <a:srgbClr val="FFFFFF"/>
                </a:highlight>
              </a:rPr>
              <a:t>Criticisms</a:t>
            </a:r>
            <a:r>
              <a:rPr lang="en-US">
                <a:solidFill>
                  <a:srgbClr val="222222"/>
                </a:solidFill>
                <a:highlight>
                  <a:srgbClr val="FFFFFF"/>
                </a:highlight>
              </a:rPr>
              <a:t> - Platform Fragmentation, Privacy, Autonomy and Control, , Data Storage, Security and Safety</a:t>
            </a:r>
            <a:endParaRPr>
              <a:solidFill>
                <a:srgbClr val="222222"/>
              </a:solidFill>
              <a:highlight>
                <a:srgbClr val="FFFFFF"/>
              </a:highlight>
            </a:endParaRPr>
          </a:p>
          <a:p>
            <a:pPr indent="0" lvl="0" marL="0" rtl="0" algn="l">
              <a:spcBef>
                <a:spcPts val="10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